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1.xml" ContentType="application/vnd.openxmlformats-officedocument.presentationml.notesSlide+xml"/>
  <Override PartName="/ppt/comments/comment5.xml" ContentType="application/vnd.openxmlformats-officedocument.presentationml.comments+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11" r:id="rId5"/>
  </p:sldMasterIdLst>
  <p:notesMasterIdLst>
    <p:notesMasterId r:id="rId37"/>
  </p:notesMasterIdLst>
  <p:handoutMasterIdLst>
    <p:handoutMasterId r:id="rId38"/>
  </p:handoutMasterIdLst>
  <p:sldIdLst>
    <p:sldId id="289" r:id="rId6"/>
    <p:sldId id="291" r:id="rId7"/>
    <p:sldId id="324" r:id="rId8"/>
    <p:sldId id="323" r:id="rId9"/>
    <p:sldId id="290" r:id="rId10"/>
    <p:sldId id="292" r:id="rId11"/>
    <p:sldId id="313" r:id="rId12"/>
    <p:sldId id="294" r:id="rId13"/>
    <p:sldId id="295" r:id="rId14"/>
    <p:sldId id="296" r:id="rId15"/>
    <p:sldId id="298" r:id="rId16"/>
    <p:sldId id="299" r:id="rId17"/>
    <p:sldId id="300" r:id="rId18"/>
    <p:sldId id="301" r:id="rId19"/>
    <p:sldId id="303" r:id="rId20"/>
    <p:sldId id="302" r:id="rId21"/>
    <p:sldId id="322" r:id="rId22"/>
    <p:sldId id="306" r:id="rId23"/>
    <p:sldId id="309" r:id="rId24"/>
    <p:sldId id="325" r:id="rId25"/>
    <p:sldId id="305" r:id="rId26"/>
    <p:sldId id="293" r:id="rId27"/>
    <p:sldId id="312" r:id="rId28"/>
    <p:sldId id="314" r:id="rId29"/>
    <p:sldId id="307" r:id="rId30"/>
    <p:sldId id="321" r:id="rId31"/>
    <p:sldId id="318" r:id="rId32"/>
    <p:sldId id="308" r:id="rId33"/>
    <p:sldId id="310" r:id="rId34"/>
    <p:sldId id="311" r:id="rId35"/>
    <p:sldId id="32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o, Jin" initials="YJ" lastIdx="1" clrIdx="0">
    <p:extLst>
      <p:ext uri="{19B8F6BF-5375-455C-9EA6-DF929625EA0E}">
        <p15:presenceInfo xmlns:p15="http://schemas.microsoft.com/office/powerpoint/2012/main" userId="S::jin.yao@bms.com::7d1ced9f-5805-4306-a03d-e95e8ba51ba8" providerId="AD"/>
      </p:ext>
    </p:extLst>
  </p:cmAuthor>
  <p:cmAuthor id="2" name="Paulucci, David" initials="PD" lastIdx="1" clrIdx="1">
    <p:extLst>
      <p:ext uri="{19B8F6BF-5375-455C-9EA6-DF929625EA0E}">
        <p15:presenceInfo xmlns:p15="http://schemas.microsoft.com/office/powerpoint/2012/main" userId="S-1-5-21-1085031214-73586283-839522115-839264" providerId="AD"/>
      </p:ext>
    </p:extLst>
  </p:cmAuthor>
  <p:cmAuthor id="3" name="Lee, Jae" initials="LJ" lastIdx="8" clrIdx="2">
    <p:extLst>
      <p:ext uri="{19B8F6BF-5375-455C-9EA6-DF929625EA0E}">
        <p15:presenceInfo xmlns:p15="http://schemas.microsoft.com/office/powerpoint/2012/main" userId="S-1-5-21-1085031214-73586283-839522115-883122" providerId="AD"/>
      </p:ext>
    </p:extLst>
  </p:cmAuthor>
  <p:cmAuthor id="4" name="Apfel, Abraham" initials="AA" lastIdx="9" clrIdx="3">
    <p:extLst>
      <p:ext uri="{19B8F6BF-5375-455C-9EA6-DF929625EA0E}">
        <p15:presenceInfo xmlns:p15="http://schemas.microsoft.com/office/powerpoint/2012/main" userId="S-1-5-21-1085031214-73586283-839522115-8131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AFD8959-9B3F-4D47-BAAB-44C6AA61CEA2}">
  <a:tblStyle styleId="{7AFD8959-9B3F-4D47-BAAB-44C6AA61CEA2}" styleName="BMS Table Gray">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EEE7E7"/>
          </a:solidFill>
        </a:fill>
      </a:tcStyle>
    </a:band2H>
    <a:band1V>
      <a:tcStyle>
        <a:tcBdr/>
        <a:fill>
          <a:solidFill>
            <a:srgbClr val="EEE7E7"/>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w="19050">
              <a:solidFill>
                <a:schemeClr val="tx1"/>
              </a:solidFill>
            </a:ln>
          </a:bottom>
        </a:tcBdr>
        <a:fill>
          <a:noFill/>
        </a:fill>
      </a:tcStyle>
    </a:lastRow>
    <a:firstRow>
      <a:tcTxStyle b="on">
        <a:fontRef idx="minor"/>
        <a:schemeClr val="bg1"/>
      </a:tcTxStyle>
      <a:tcStyle>
        <a:tcBdr>
          <a:top>
            <a:ln>
              <a:noFill/>
            </a:ln>
          </a:top>
          <a:bottom>
            <a:ln>
              <a:noFill/>
            </a:ln>
          </a:bottom>
        </a:tcBdr>
        <a:fill>
          <a:solidFill>
            <a:schemeClr val="tx1"/>
          </a:solidFill>
        </a:fill>
      </a:tcStyle>
    </a:firstRow>
  </a:tblStyle>
  <a:tblStyle styleId="{AB131486-7932-478D-BA04-5426E13E8524}" styleName="BMS Table Amber">
    <a:wholeTbl>
      <a:tcTxStyle>
        <a:fontRef idx="minor"/>
        <a:schemeClr val="tx1"/>
      </a:tcTxStyle>
      <a:tcStyle>
        <a:tcBdr>
          <a:left>
            <a:ln>
              <a:noFill/>
            </a:ln>
          </a:left>
          <a:right>
            <a:ln>
              <a:noFill/>
            </a:ln>
          </a:right>
          <a:top>
            <a:ln w="6350">
              <a:solidFill>
                <a:srgbClr val="FFD186"/>
              </a:solidFill>
            </a:ln>
          </a:top>
          <a:bottom>
            <a:ln w="6350">
              <a:solidFill>
                <a:srgbClr val="FFD186"/>
              </a:solidFill>
            </a:ln>
          </a:bottom>
          <a:insideH>
            <a:ln w="6350">
              <a:solidFill>
                <a:srgbClr val="FFD186"/>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FFECCD"/>
          </a:solidFill>
        </a:fill>
      </a:tcStyle>
    </a:band2H>
    <a:band1V>
      <a:tcStyle>
        <a:tcBdr/>
        <a:fill>
          <a:solidFill>
            <a:srgbClr val="FFECCD"/>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rgbClr val="FFD186"/>
              </a:solidFill>
            </a:ln>
          </a:top>
          <a:bottom>
            <a:ln w="19050">
              <a:solidFill>
                <a:srgbClr val="FFD186"/>
              </a:solidFill>
            </a:ln>
          </a:bottom>
        </a:tcBdr>
        <a:fill>
          <a:noFill/>
        </a:fill>
      </a:tcStyle>
    </a:lastRow>
    <a:firstRow>
      <a:tcTxStyle b="on">
        <a:fontRef idx="minor"/>
        <a:schemeClr val="tx1"/>
      </a:tcTxStyle>
      <a:tcStyle>
        <a:tcBdr>
          <a:top>
            <a:ln>
              <a:noFill/>
            </a:ln>
          </a:top>
          <a:bottom>
            <a:ln>
              <a:noFill/>
            </a:ln>
          </a:bottom>
        </a:tcBdr>
        <a:fill>
          <a:solidFill>
            <a:srgbClr val="FFD186"/>
          </a:solidFill>
        </a:fill>
      </a:tcStyle>
    </a:firstRow>
  </a:tblStyle>
  <a:tblStyle styleId="{17987A09-FBC6-4D12-BA78-BE2ACF4811F2}" styleName="BMS Table Peach">
    <a:wholeTbl>
      <a:tcTxStyle>
        <a:fontRef idx="minor"/>
        <a:schemeClr val="tx1"/>
      </a:tcTxStyle>
      <a:tcStyle>
        <a:tcBdr>
          <a:left>
            <a:ln>
              <a:noFill/>
            </a:ln>
          </a:left>
          <a:right>
            <a:ln>
              <a:noFill/>
            </a:ln>
          </a:right>
          <a:top>
            <a:ln w="6350">
              <a:solidFill>
                <a:srgbClr val="FDA97D"/>
              </a:solidFill>
            </a:ln>
          </a:top>
          <a:bottom>
            <a:ln w="6350">
              <a:solidFill>
                <a:srgbClr val="FDA97D"/>
              </a:solidFill>
            </a:ln>
          </a:bottom>
          <a:insideH>
            <a:ln w="6350">
              <a:solidFill>
                <a:srgbClr val="FDA97D"/>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FEDCCA"/>
          </a:solidFill>
        </a:fill>
      </a:tcStyle>
    </a:band2H>
    <a:band1V>
      <a:tcStyle>
        <a:tcBdr/>
        <a:fill>
          <a:solidFill>
            <a:srgbClr val="FEDCCA"/>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rgbClr val="FDA97D"/>
              </a:solidFill>
            </a:ln>
          </a:top>
          <a:bottom>
            <a:ln w="19050">
              <a:solidFill>
                <a:srgbClr val="FDA97D"/>
              </a:solidFill>
            </a:ln>
          </a:bottom>
        </a:tcBdr>
        <a:fill>
          <a:noFill/>
        </a:fill>
      </a:tcStyle>
    </a:lastRow>
    <a:firstRow>
      <a:tcTxStyle b="on">
        <a:fontRef idx="minor"/>
        <a:schemeClr val="tx1"/>
      </a:tcTxStyle>
      <a:tcStyle>
        <a:tcBdr>
          <a:top>
            <a:ln>
              <a:noFill/>
            </a:ln>
          </a:top>
          <a:bottom>
            <a:ln>
              <a:noFill/>
            </a:ln>
          </a:bottom>
        </a:tcBdr>
        <a:fill>
          <a:solidFill>
            <a:srgbClr val="FDA97D"/>
          </a:solidFill>
        </a:fill>
      </a:tcStyle>
    </a:firstRow>
  </a:tblStyle>
  <a:tblStyle styleId="{3FB51E2C-7BFB-4B95-B8AA-B85EA3A58659}" styleName="BMS Table Sienna">
    <a:wholeTbl>
      <a:tcTxStyle>
        <a:fontRef idx="minor"/>
        <a:schemeClr val="tx1"/>
      </a:tcTxStyle>
      <a:tcStyle>
        <a:tcBdr>
          <a:left>
            <a:ln>
              <a:noFill/>
            </a:ln>
          </a:left>
          <a:right>
            <a:ln>
              <a:noFill/>
            </a:ln>
          </a:right>
          <a:top>
            <a:ln w="6350">
              <a:solidFill>
                <a:srgbClr val="CB7C78"/>
              </a:solidFill>
            </a:ln>
          </a:top>
          <a:bottom>
            <a:ln w="6350">
              <a:solidFill>
                <a:srgbClr val="CB7C78"/>
              </a:solidFill>
            </a:ln>
          </a:bottom>
          <a:insideH>
            <a:ln w="6350">
              <a:solidFill>
                <a:srgbClr val="CB7C78"/>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DAC5C5"/>
          </a:solidFill>
        </a:fill>
      </a:tcStyle>
    </a:band2H>
    <a:band1V>
      <a:tcStyle>
        <a:tcBdr/>
        <a:fill>
          <a:solidFill>
            <a:srgbClr val="DAC5C5"/>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rgbClr val="CB7C78"/>
              </a:solidFill>
            </a:ln>
          </a:top>
          <a:bottom>
            <a:ln w="19050">
              <a:solidFill>
                <a:srgbClr val="CB7C78"/>
              </a:solidFill>
            </a:ln>
          </a:bottom>
        </a:tcBdr>
        <a:fill>
          <a:noFill/>
        </a:fill>
      </a:tcStyle>
    </a:lastRow>
    <a:firstRow>
      <a:tcTxStyle b="on">
        <a:fontRef idx="minor"/>
        <a:schemeClr val="bg1"/>
      </a:tcTxStyle>
      <a:tcStyle>
        <a:tcBdr>
          <a:top>
            <a:ln>
              <a:noFill/>
            </a:ln>
          </a:top>
          <a:bottom>
            <a:ln>
              <a:noFill/>
            </a:ln>
          </a:bottom>
        </a:tcBdr>
        <a:fill>
          <a:solidFill>
            <a:srgbClr val="CB7C78"/>
          </a:solidFill>
        </a:fill>
      </a:tcStyle>
    </a:firstRow>
  </a:tblStyle>
  <a:tblStyle styleId="{341639D1-FA1C-4AE1-8705-CAF77B6581E0}" styleName="BMS Table Mint">
    <a:wholeTbl>
      <a:tcTxStyle>
        <a:fontRef idx="minor"/>
        <a:schemeClr val="tx1"/>
      </a:tcTxStyle>
      <a:tcStyle>
        <a:tcBdr>
          <a:left>
            <a:ln>
              <a:noFill/>
            </a:ln>
          </a:left>
          <a:right>
            <a:ln>
              <a:noFill/>
            </a:ln>
          </a:right>
          <a:top>
            <a:ln w="6350">
              <a:solidFill>
                <a:srgbClr val="59FFB9"/>
              </a:solidFill>
            </a:ln>
          </a:top>
          <a:bottom>
            <a:ln w="6350">
              <a:solidFill>
                <a:srgbClr val="59FFB9"/>
              </a:solidFill>
            </a:ln>
          </a:bottom>
          <a:insideH>
            <a:ln w="6350">
              <a:solidFill>
                <a:srgbClr val="59FFB9"/>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C5FFE6"/>
          </a:solidFill>
        </a:fill>
      </a:tcStyle>
    </a:band2H>
    <a:band1V>
      <a:tcStyle>
        <a:tcBdr/>
        <a:fill>
          <a:solidFill>
            <a:srgbClr val="C5FFE6"/>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rgbClr val="59FFB9"/>
              </a:solidFill>
            </a:ln>
          </a:top>
          <a:bottom>
            <a:ln w="19050">
              <a:solidFill>
                <a:srgbClr val="59FFB9"/>
              </a:solidFill>
            </a:ln>
          </a:bottom>
        </a:tcBdr>
        <a:fill>
          <a:noFill/>
        </a:fill>
      </a:tcStyle>
    </a:lastRow>
    <a:firstRow>
      <a:tcTxStyle b="on">
        <a:fontRef idx="minor"/>
        <a:schemeClr val="tx1"/>
      </a:tcTxStyle>
      <a:tcStyle>
        <a:tcBdr>
          <a:top>
            <a:ln>
              <a:noFill/>
            </a:ln>
          </a:top>
          <a:bottom>
            <a:ln>
              <a:noFill/>
            </a:ln>
          </a:bottom>
        </a:tcBdr>
        <a:fill>
          <a:solidFill>
            <a:srgbClr val="59FFB9"/>
          </a:solidFill>
        </a:fill>
      </a:tcStyle>
    </a:firstRow>
  </a:tblStyle>
  <a:tblStyle styleId="{634F3CDC-9E1D-4E82-9B7D-985DE547036D}" styleName="BMS Table Aqua">
    <a:wholeTbl>
      <a:tcTxStyle>
        <a:fontRef idx="minor"/>
        <a:schemeClr val="tx1"/>
      </a:tcTxStyle>
      <a:tcStyle>
        <a:tcBdr>
          <a:left>
            <a:ln>
              <a:noFill/>
            </a:ln>
          </a:left>
          <a:right>
            <a:ln>
              <a:noFill/>
            </a:ln>
          </a:right>
          <a:top>
            <a:ln w="6350">
              <a:solidFill>
                <a:srgbClr val="33D6F1"/>
              </a:solidFill>
            </a:ln>
          </a:top>
          <a:bottom>
            <a:ln w="6350">
              <a:solidFill>
                <a:srgbClr val="33D6F1"/>
              </a:solidFill>
            </a:ln>
          </a:bottom>
          <a:insideH>
            <a:ln w="6350">
              <a:solidFill>
                <a:srgbClr val="33D6F1"/>
              </a:solidFill>
            </a:ln>
          </a:insideH>
          <a:insideV>
            <a:ln>
              <a:noFill/>
            </a:ln>
          </a:insideV>
        </a:tcBdr>
        <a:fill>
          <a:noFill/>
        </a:fill>
      </a:tcStyle>
    </a:wholeTbl>
    <a:band1H>
      <a:tcStyle>
        <a:tcBdr/>
        <a:fill>
          <a:noFill/>
        </a:fill>
      </a:tcStyle>
    </a:band1H>
    <a:band2H>
      <a:tcStyle>
        <a:tcBdr>
          <a:top>
            <a:ln>
              <a:noFill/>
            </a:ln>
          </a:top>
          <a:bottom>
            <a:ln>
              <a:noFill/>
            </a:ln>
          </a:bottom>
        </a:tcBdr>
        <a:fill>
          <a:solidFill>
            <a:srgbClr val="C0F2FB"/>
          </a:solidFill>
        </a:fill>
      </a:tcStyle>
    </a:band2H>
    <a:band1V>
      <a:tcStyle>
        <a:tcBdr/>
        <a:fill>
          <a:solidFill>
            <a:srgbClr val="C0F2FB"/>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rgbClr val="33D6F1"/>
              </a:solidFill>
            </a:ln>
          </a:top>
          <a:bottom>
            <a:ln w="19050">
              <a:solidFill>
                <a:srgbClr val="33D6F1"/>
              </a:solidFill>
            </a:ln>
          </a:bottom>
        </a:tcBdr>
        <a:fill>
          <a:noFill/>
        </a:fill>
      </a:tcStyle>
    </a:lastRow>
    <a:firstRow>
      <a:tcTxStyle b="on">
        <a:fontRef idx="minor"/>
        <a:schemeClr val="tx1"/>
      </a:tcTxStyle>
      <a:tcStyle>
        <a:tcBdr>
          <a:top>
            <a:ln>
              <a:noFill/>
            </a:ln>
          </a:top>
          <a:bottom>
            <a:ln>
              <a:noFill/>
            </a:ln>
          </a:bottom>
        </a:tcBdr>
        <a:fill>
          <a:solidFill>
            <a:srgbClr val="33D6F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578"/>
  </p:normalViewPr>
  <p:slideViewPr>
    <p:cSldViewPr snapToGrid="0" showGuides="1">
      <p:cViewPr varScale="1">
        <p:scale>
          <a:sx n="162" d="100"/>
          <a:sy n="162" d="100"/>
        </p:scale>
        <p:origin x="120" y="11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0" d="100"/>
          <a:sy n="110" d="100"/>
        </p:scale>
        <p:origin x="435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fel, Abraham" userId="f8a8fccc-d4a0-4973-b3cc-6fb78a8e2972" providerId="ADAL" clId="{87ED8138-314E-462D-B2FD-8CC39D2D63D4}"/>
    <pc:docChg chg="modSld">
      <pc:chgData name="Apfel, Abraham" userId="f8a8fccc-d4a0-4973-b3cc-6fb78a8e2972" providerId="ADAL" clId="{87ED8138-314E-462D-B2FD-8CC39D2D63D4}" dt="2021-06-16T14:24:27.515" v="0" actId="1076"/>
      <pc:docMkLst>
        <pc:docMk/>
      </pc:docMkLst>
      <pc:sldChg chg="modSp mod">
        <pc:chgData name="Apfel, Abraham" userId="f8a8fccc-d4a0-4973-b3cc-6fb78a8e2972" providerId="ADAL" clId="{87ED8138-314E-462D-B2FD-8CC39D2D63D4}" dt="2021-06-16T14:24:27.515" v="0" actId="1076"/>
        <pc:sldMkLst>
          <pc:docMk/>
          <pc:sldMk cId="2720445976" sldId="300"/>
        </pc:sldMkLst>
        <pc:picChg chg="mod">
          <ac:chgData name="Apfel, Abraham" userId="f8a8fccc-d4a0-4973-b3cc-6fb78a8e2972" providerId="ADAL" clId="{87ED8138-314E-462D-B2FD-8CC39D2D63D4}" dt="2021-06-16T14:24:27.515" v="0" actId="1076"/>
          <ac:picMkLst>
            <pc:docMk/>
            <pc:sldMk cId="2720445976" sldId="300"/>
            <ac:picMk id="9" creationId="{00000000-0000-0000-0000-0000000000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1-03-15T11:32:38.762" idx="1">
    <p:pos x="5641" y="474"/>
    <p:text>What's the clinical definition and classification of primary resistance? Are there any concerns or difficulties to use such clinical classification for analysis, especially among multiple studies?  Were there interactive discussions between clinical and analytic teams?</p:text>
    <p:extLst>
      <p:ext uri="{C676402C-5697-4E1C-873F-D02D1690AC5C}">
        <p15:threadingInfo xmlns:p15="http://schemas.microsoft.com/office/powerpoint/2012/main" timeZoneBias="240"/>
      </p:ext>
    </p:extLst>
  </p:cm>
  <p:cm authorId="4" dt="2021-03-15T14:28:37.098" idx="1">
    <p:pos x="5641" y="570"/>
    <p:text>@David - Maybe include a slide where you go through the definition of primary resistance in the backup. I think for the purposes of this presentation it's sufficient to describe it as a binary endpoint. We can discuss this more thoroughly if there's time at the end. What are your thoughts?</p:text>
    <p:extLst>
      <p:ext uri="{C676402C-5697-4E1C-873F-D02D1690AC5C}">
        <p15:threadingInfo xmlns:p15="http://schemas.microsoft.com/office/powerpoint/2012/main" timeZoneBias="240">
          <p15:parentCm authorId="3"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1-03-15T11:38:19.274" idx="3">
    <p:pos x="2849" y="3598"/>
    <p:text>Would a subset be set asdie for external validation?</p:text>
    <p:extLst>
      <p:ext uri="{C676402C-5697-4E1C-873F-D02D1690AC5C}">
        <p15:threadingInfo xmlns:p15="http://schemas.microsoft.com/office/powerpoint/2012/main" timeZoneBias="240"/>
      </p:ext>
    </p:extLst>
  </p:cm>
  <p:cm authorId="4" dt="2021-03-15T14:30:11.529" idx="2">
    <p:pos x="2849" y="3694"/>
    <p:text>We can mention in the presentation that we are exploring options for external validation, amongst them (although not the most ideal) is to use the non-cutaneous subjects). I don't think this has to be included in the slides however.</p:text>
    <p:extLst>
      <p:ext uri="{C676402C-5697-4E1C-873F-D02D1690AC5C}">
        <p15:threadingInfo xmlns:p15="http://schemas.microsoft.com/office/powerpoint/2012/main" timeZoneBias="240">
          <p15:parentCm authorId="3"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1-03-15T13:46:20.418" idx="4">
    <p:pos x="1428" y="978"/>
    <p:text>I saw many good discussion issues at the end. Can they be  detailed here, e.g., challenges and your strategies, etc, here for a group dicussion?</p:text>
    <p:extLst>
      <p:ext uri="{C676402C-5697-4E1C-873F-D02D1690AC5C}">
        <p15:threadingInfo xmlns:p15="http://schemas.microsoft.com/office/powerpoint/2012/main" timeZoneBias="240"/>
      </p:ext>
    </p:extLst>
  </p:cm>
  <p:cm authorId="4" dt="2021-03-15T14:32:24.442" idx="3">
    <p:pos x="1428" y="1074"/>
    <p:text>We can, however, it may take up the whole presentation. I think it might make sense to hold off on this elaborate topic until the end. We can try addressing brief questions at this point if there are any. However, I am open to change that if you think it's preferable to move the discussion point sooner.</p:text>
    <p:extLst>
      <p:ext uri="{C676402C-5697-4E1C-873F-D02D1690AC5C}">
        <p15:threadingInfo xmlns:p15="http://schemas.microsoft.com/office/powerpoint/2012/main" timeZoneBias="240">
          <p15:parentCm authorId="3" idx="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21-03-15T13:48:36.007" idx="5">
    <p:pos x="4387" y="828"/>
    <p:text>I imagine you'd explain your reasoning why you considered these two approaches, but can you add alternative approaches you also considred but not implemented?</p:text>
    <p:extLst>
      <p:ext uri="{C676402C-5697-4E1C-873F-D02D1690AC5C}">
        <p15:threadingInfo xmlns:p15="http://schemas.microsoft.com/office/powerpoint/2012/main" timeZoneBias="240"/>
      </p:ext>
    </p:extLst>
  </p:cm>
  <p:cm authorId="4" dt="2021-03-15T14:36:28.767" idx="6">
    <p:pos x="4387" y="924"/>
    <p:text>We can briefly mention our decision to not do a complete case analysis. We are happy to answer questions or discuss other options if the audience has logical alternatives.</p:text>
    <p:extLst>
      <p:ext uri="{C676402C-5697-4E1C-873F-D02D1690AC5C}">
        <p15:threadingInfo xmlns:p15="http://schemas.microsoft.com/office/powerpoint/2012/main" timeZoneBias="240">
          <p15:parentCm authorId="3" idx="5"/>
        </p15:threadingInfo>
      </p:ext>
    </p:extLst>
  </p:cm>
  <p:cm authorId="3" dt="2021-03-15T13:50:25.648" idx="6">
    <p:pos x="3085" y="1357"/>
    <p:text>What's the modling optimization goal, e.g. AUC, precision, any others to be considered? Hope this can be discussed a bit as these questions are often critical for statistical modeling considerations</p:text>
    <p:extLst>
      <p:ext uri="{C676402C-5697-4E1C-873F-D02D1690AC5C}">
        <p15:threadingInfo xmlns:p15="http://schemas.microsoft.com/office/powerpoint/2012/main" timeZoneBias="240"/>
      </p:ext>
    </p:extLst>
  </p:cm>
  <p:cm authorId="4" dt="2021-03-15T14:37:58.244" idx="7">
    <p:pos x="3085" y="1453"/>
    <p:text>I don't think I fully understand this question. We had agreed aprior to use R2 and AUC to compare models and help determine which model is best. For tuning parameter selection, models wereoptim</p:text>
    <p:extLst>
      <p:ext uri="{C676402C-5697-4E1C-873F-D02D1690AC5C}">
        <p15:threadingInfo xmlns:p15="http://schemas.microsoft.com/office/powerpoint/2012/main" timeZoneBias="240">
          <p15:parentCm authorId="3" idx="6"/>
        </p15:threadingInfo>
      </p:ext>
    </p:extLst>
  </p:cm>
  <p:cm authorId="3" dt="2021-03-15T13:53:35.947" idx="7">
    <p:pos x="3622" y="1562"/>
    <p:text>I saw you mentioned a possiblity of consiedering continuous outcome-based IO resistance endpoints. Can we discuss this issue a bit here since modeling can be quite different for such outcome measures?</p:text>
    <p:extLst>
      <p:ext uri="{C676402C-5697-4E1C-873F-D02D1690AC5C}">
        <p15:threadingInfo xmlns:p15="http://schemas.microsoft.com/office/powerpoint/2012/main" timeZoneBias="240"/>
      </p:ext>
    </p:extLst>
  </p:cm>
  <p:cm authorId="4" dt="2021-03-15T14:41:32.828" idx="8">
    <p:pos x="3622" y="1658"/>
    <p:text>Thisis a VERY important issue and I plan on making a point to discussing some of the consequences of having a binary endpoint when we get to slide 8. However, for the discussion of this point, it will make sense to first explain how we derived primary resistance. This can be very time consuming, and considering the time limitations, it may make sense to see how much time we have reminaing at the end of the discussion to see if we can get into it. Again, I am open to changing things if you and David think it</p:text>
    <p:extLst>
      <p:ext uri="{C676402C-5697-4E1C-873F-D02D1690AC5C}">
        <p15:threadingInfo xmlns:p15="http://schemas.microsoft.com/office/powerpoint/2012/main" timeZoneBias="240">
          <p15:parentCm authorId="3" idx="7"/>
        </p15:threadingInfo>
      </p:ext>
    </p:extLst>
  </p:cm>
  <p:cm authorId="4" dt="2021-03-15T14:41:50.942" idx="9">
    <p:pos x="3622" y="1754"/>
    <p:text>*it's preferable the other way</p:text>
    <p:extLst>
      <p:ext uri="{C676402C-5697-4E1C-873F-D02D1690AC5C}">
        <p15:threadingInfo xmlns:p15="http://schemas.microsoft.com/office/powerpoint/2012/main" timeZoneBias="240">
          <p15:parentCm authorId="3" idx="7"/>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21-03-15T13:57:49.118" idx="8">
    <p:pos x="4182" y="229"/>
    <p:text>Can you share your thought and considerations on how to move forward with this analysis results for future IO study design and implementation? For instance, how can the resulting model be used for a specific target patient population in a future study? How can we apply the current prediction model and estimated biomarker effects to such future studies on somewhat different target patient population?</p:text>
    <p:extLst>
      <p:ext uri="{C676402C-5697-4E1C-873F-D02D1690AC5C}">
        <p15:threadingInfo xmlns:p15="http://schemas.microsoft.com/office/powerpoint/2012/main" timeZoneBias="240"/>
      </p:ext>
    </p:extLst>
  </p:cm>
  <p:cm authorId="4" dt="2021-03-15T14:34:29.123" idx="4">
    <p:pos x="4182" y="325"/>
    <p:text>This will be captured by the nomogram slide (currently slide.</p:text>
    <p:extLst>
      <p:ext uri="{C676402C-5697-4E1C-873F-D02D1690AC5C}">
        <p15:threadingInfo xmlns:p15="http://schemas.microsoft.com/office/powerpoint/2012/main" timeZoneBias="240">
          <p15:parentCm authorId="3" idx="8"/>
        </p15:threadingInfo>
      </p:ext>
    </p:extLst>
  </p:cm>
  <p:cm authorId="4" dt="2021-03-15T14:34:50.975" idx="5">
    <p:pos x="4182" y="421"/>
    <p:text>* currently slide 14</p:text>
    <p:extLst>
      <p:ext uri="{C676402C-5697-4E1C-873F-D02D1690AC5C}">
        <p15:threadingInfo xmlns:p15="http://schemas.microsoft.com/office/powerpoint/2012/main" timeZoneBias="240">
          <p15:parentCm authorId="3" idx="8"/>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6/16/2021</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6/16/2021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Trebuchet MS" panose="020B0603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Trebuchet MS" panose="020B0603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CB8535-DC0F-AF47-A510-8461A80C06B7}" type="slidenum">
              <a:rPr lang="en-US" smtClean="0"/>
              <a:t>17</a:t>
            </a:fld>
            <a:endParaRPr lang="en-US"/>
          </a:p>
        </p:txBody>
      </p:sp>
    </p:spTree>
    <p:extLst>
      <p:ext uri="{BB962C8B-B14F-4D97-AF65-F5344CB8AC3E}">
        <p14:creationId xmlns:p14="http://schemas.microsoft.com/office/powerpoint/2010/main" val="912417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CB8535-DC0F-AF47-A510-8461A80C06B7}" type="slidenum">
              <a:rPr lang="en-US" smtClean="0"/>
              <a:t>26</a:t>
            </a:fld>
            <a:endParaRPr lang="en-US"/>
          </a:p>
        </p:txBody>
      </p:sp>
    </p:spTree>
    <p:extLst>
      <p:ext uri="{BB962C8B-B14F-4D97-AF65-F5344CB8AC3E}">
        <p14:creationId xmlns:p14="http://schemas.microsoft.com/office/powerpoint/2010/main" val="3078105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92E5CDC-3F8F-AF4C-BDBB-F6335CB85FE8}"/>
              </a:ext>
            </a:extLst>
          </p:cNvPr>
          <p:cNvSpPr>
            <a:spLocks noGrp="1"/>
          </p:cNvSpPr>
          <p:nvPr>
            <p:ph type="body" sz="quarter" idx="10" hasCustomPrompt="1"/>
          </p:nvPr>
        </p:nvSpPr>
        <p:spPr>
          <a:xfrm>
            <a:off x="365760" y="365760"/>
            <a:ext cx="7543165" cy="457200"/>
          </a:xfrm>
        </p:spPr>
        <p:txBody>
          <a:bodyPr/>
          <a:lstStyle>
            <a:lvl1pPr marL="0" marR="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b="1"/>
            </a:lvl1pPr>
            <a:lvl2pPr marL="0" indent="0">
              <a:spcBef>
                <a:spcPts val="0"/>
              </a:spcBef>
              <a:buNone/>
              <a:defRPr b="1"/>
            </a:lvl2pPr>
            <a:lvl3pPr marL="0" indent="0">
              <a:spcBef>
                <a:spcPts val="0"/>
              </a:spcBef>
              <a:buNone/>
              <a:defRPr b="1"/>
            </a:lvl3pPr>
            <a:lvl4pPr marL="0" indent="0">
              <a:spcBef>
                <a:spcPts val="0"/>
              </a:spcBef>
              <a:buNone/>
              <a:defRPr b="1"/>
            </a:lvl4pPr>
            <a:lvl5pPr marL="0" indent="0">
              <a:spcBef>
                <a:spcPts val="0"/>
              </a:spcBef>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lang="en-US" dirty="0"/>
              <a:t>Division/Therapeutic Area [Edit here]</a:t>
            </a:r>
          </a:p>
        </p:txBody>
      </p:sp>
      <p:sp>
        <p:nvSpPr>
          <p:cNvPr id="2" name="Title 2">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365760" y="1554480"/>
            <a:ext cx="7543165" cy="2560320"/>
          </a:xfrm>
        </p:spPr>
        <p:txBody>
          <a:bodyPr anchor="t" anchorCtr="0"/>
          <a:lstStyle>
            <a:lvl1pPr algn="l">
              <a:defRPr sz="6000" b="0" spc="0" baseline="0"/>
            </a:lvl1pPr>
          </a:lstStyle>
          <a:p>
            <a:r>
              <a:rPr lang="en-US" dirty="0"/>
              <a:t>[Presentation title]</a:t>
            </a:r>
          </a:p>
        </p:txBody>
      </p:sp>
      <p:sp>
        <p:nvSpPr>
          <p:cNvPr id="3" name="Subtitle 3">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365758" y="4343400"/>
            <a:ext cx="7543800" cy="457200"/>
          </a:xfrm>
        </p:spPr>
        <p:txBody>
          <a:bodyPr>
            <a:noAutofit/>
          </a:bodyPr>
          <a:lstStyle>
            <a:lvl1pPr marL="0" indent="0" algn="l">
              <a:spcBef>
                <a:spcPts val="0"/>
              </a:spcBef>
              <a:buNone/>
              <a:defRPr sz="2000" b="1"/>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r>
              <a:rPr lang="en-US" dirty="0"/>
              <a:t>[Month 00, 0000]</a:t>
            </a:r>
          </a:p>
        </p:txBody>
      </p:sp>
      <p:sp>
        <p:nvSpPr>
          <p:cNvPr id="5" name="Text Placeholder 4">
            <a:extLst>
              <a:ext uri="{FF2B5EF4-FFF2-40B4-BE49-F238E27FC236}">
                <a16:creationId xmlns:a16="http://schemas.microsoft.com/office/drawing/2014/main" id="{C7CE39BE-06F7-7349-BF12-45D065ED872B}"/>
              </a:ext>
            </a:extLst>
          </p:cNvPr>
          <p:cNvSpPr>
            <a:spLocks noGrp="1"/>
          </p:cNvSpPr>
          <p:nvPr>
            <p:ph type="body" sz="quarter" idx="11" hasCustomPrompt="1"/>
          </p:nvPr>
        </p:nvSpPr>
        <p:spPr>
          <a:xfrm>
            <a:off x="365757" y="4937760"/>
            <a:ext cx="7543167" cy="685800"/>
          </a:xfrm>
        </p:spPr>
        <p:txBody>
          <a:bodyPr/>
          <a:lstStyle>
            <a:lvl1pPr marL="0" indent="0">
              <a:spcBef>
                <a:spcPts val="0"/>
              </a:spcBef>
              <a:buNone/>
              <a:defRPr b="0"/>
            </a:lvl1pPr>
            <a:lvl2pPr marL="0" indent="0">
              <a:spcBef>
                <a:spcPts val="0"/>
              </a:spcBef>
              <a:buNone/>
              <a:defRPr b="0"/>
            </a:lvl2pPr>
            <a:lvl3pPr marL="0" indent="0">
              <a:spcBef>
                <a:spcPts val="0"/>
              </a:spcBef>
              <a:buNone/>
              <a:defRPr b="0"/>
            </a:lvl3pPr>
            <a:lvl4pPr marL="0" indent="0">
              <a:spcBef>
                <a:spcPts val="0"/>
              </a:spcBef>
              <a:buNone/>
              <a:defRPr b="0"/>
            </a:lvl4pPr>
            <a:lvl5pPr marL="0" indent="0">
              <a:spcBef>
                <a:spcPts val="0"/>
              </a:spcBef>
              <a:buNone/>
              <a:defRPr b="0"/>
            </a:lvl5pPr>
            <a:lvl6pPr marL="0" indent="0">
              <a:spcBef>
                <a:spcPts val="0"/>
              </a:spcBef>
              <a:buNone/>
              <a:defRPr b="0"/>
            </a:lvl6pPr>
            <a:lvl7pPr marL="0" indent="0">
              <a:spcBef>
                <a:spcPts val="0"/>
              </a:spcBef>
              <a:buNone/>
              <a:defRPr b="0"/>
            </a:lvl7pPr>
            <a:lvl8pPr marL="0" indent="0">
              <a:spcBef>
                <a:spcPts val="0"/>
              </a:spcBef>
              <a:buNone/>
              <a:defRPr b="0"/>
            </a:lvl8pPr>
            <a:lvl9pPr marL="0" indent="0">
              <a:spcBef>
                <a:spcPts val="0"/>
              </a:spcBef>
              <a:buNone/>
              <a:defRPr b="0"/>
            </a:lvl9pPr>
          </a:lstStyle>
          <a:p>
            <a:pPr lvl="0"/>
            <a:r>
              <a:rPr lang="en-US" dirty="0"/>
              <a:t>[Presenter Name]</a:t>
            </a:r>
            <a:br>
              <a:rPr lang="en-US" dirty="0"/>
            </a:br>
            <a:r>
              <a:rPr lang="en-US" dirty="0"/>
              <a:t>[Title]</a:t>
            </a:r>
          </a:p>
        </p:txBody>
      </p:sp>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userDrawn="1"/>
        </p:nvPicPr>
        <p:blipFill>
          <a:blip r:embed="rId2"/>
          <a:stretch>
            <a:fillRect/>
          </a:stretch>
        </p:blipFill>
        <p:spPr bwMode="black">
          <a:xfrm>
            <a:off x="150688" y="5913096"/>
            <a:ext cx="3260486" cy="822960"/>
          </a:xfrm>
          <a:prstGeom prst="rect">
            <a:avLst/>
          </a:prstGeom>
          <a:noFill/>
        </p:spPr>
      </p:pic>
      <p:sp>
        <p:nvSpPr>
          <p:cNvPr id="10" name="Disclaimer">
            <a:extLst>
              <a:ext uri="{FF2B5EF4-FFF2-40B4-BE49-F238E27FC236}">
                <a16:creationId xmlns:a16="http://schemas.microsoft.com/office/drawing/2014/main" id="{0411BC70-4820-DF40-90C3-6ACD451ADD60}"/>
              </a:ext>
            </a:extLst>
          </p:cNvPr>
          <p:cNvSpPr txBox="1"/>
          <p:nvPr userDrawn="1"/>
        </p:nvSpPr>
        <p:spPr>
          <a:xfrm>
            <a:off x="8205215" y="6257290"/>
            <a:ext cx="3621659" cy="228600"/>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800" b="0" dirty="0"/>
              <a:t>Highly Confidential</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Statem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16424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Statement - Amber">
    <p:bg>
      <p:bgPr>
        <a:gradFill>
          <a:gsLst>
            <a:gs pos="0">
              <a:srgbClr val="FFFBF4"/>
            </a:gs>
            <a:gs pos="100000">
              <a:srgbClr val="FFECCD"/>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143619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Statement - Peach">
    <p:bg>
      <p:bgPr>
        <a:gradFill>
          <a:gsLst>
            <a:gs pos="0">
              <a:srgbClr val="FFF7F3"/>
            </a:gs>
            <a:gs pos="100000">
              <a:srgbClr val="FEDCCA"/>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270634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Statement - Olive">
    <p:bg>
      <p:bgPr>
        <a:gradFill>
          <a:gsLst>
            <a:gs pos="0">
              <a:srgbClr val="FAF6F3"/>
            </a:gs>
            <a:gs pos="100000">
              <a:srgbClr val="EAD5C9"/>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59249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Statement - Almond">
    <p:bg>
      <p:bgPr>
        <a:gradFill>
          <a:gsLst>
            <a:gs pos="0">
              <a:srgbClr val="F8F3F1"/>
            </a:gs>
            <a:gs pos="100000">
              <a:srgbClr val="DFCBC3"/>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61279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ement - Sienna">
    <p:bg>
      <p:bgPr>
        <a:gradFill>
          <a:gsLst>
            <a:gs pos="0">
              <a:srgbClr val="F5F0F0"/>
            </a:gs>
            <a:gs pos="100000">
              <a:srgbClr val="DAC5C5"/>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390189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 Chocolate">
    <p:bg>
      <p:bgPr>
        <a:gradFill>
          <a:gsLst>
            <a:gs pos="0">
              <a:srgbClr val="F6F4F3"/>
            </a:gs>
            <a:gs pos="100000">
              <a:srgbClr val="D2CAC8"/>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419470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Statement - Mint">
    <p:bg>
      <p:bgPr>
        <a:gradFill>
          <a:gsLst>
            <a:gs pos="0">
              <a:srgbClr val="F2FFF9"/>
            </a:gs>
            <a:gs pos="100000">
              <a:srgbClr val="C5FFE6"/>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573991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Statement - Aqua">
    <p:bg>
      <p:bgPr>
        <a:gradFill>
          <a:gsLst>
            <a:gs pos="0">
              <a:srgbClr val="EFFCFE"/>
            </a:gs>
            <a:gs pos="100000">
              <a:srgbClr val="C0F2FB"/>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062908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nent - Light Gray">
    <p:bg>
      <p:bgPr>
        <a:solidFill>
          <a:srgbClr val="EEE7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dirty="0"/>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600">
              <a:spcBef>
                <a:spcPts val="1200"/>
              </a:spcBef>
              <a:defRPr/>
            </a:lvl2pPr>
            <a:lvl3pPr marL="457200">
              <a:defRPr/>
            </a:lvl3pPr>
            <a:lvl4pPr marL="685800">
              <a:defRPr/>
            </a:lvl4pPr>
            <a:lvl5pPr marL="914400">
              <a:defRPr/>
            </a:lvl5pPr>
            <a:lvl6pPr marL="1143000">
              <a:defRPr/>
            </a:lvl6pPr>
            <a:lvl7pPr marL="1371600">
              <a:defRPr/>
            </a:lvl7pPr>
            <a:lvl8pPr marL="1600200">
              <a:defRPr/>
            </a:lvl8pPr>
            <a:lvl9pPr marL="182880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95731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Gray">
    <p:bg>
      <p:bgPr>
        <a:solidFill>
          <a:srgbClr val="EEE7E7"/>
        </a:solidFill>
        <a:effectLst/>
      </p:bgPr>
    </p:bg>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92E5CDC-3F8F-AF4C-BDBB-F6335CB85FE8}"/>
              </a:ext>
            </a:extLst>
          </p:cNvPr>
          <p:cNvSpPr>
            <a:spLocks noGrp="1"/>
          </p:cNvSpPr>
          <p:nvPr>
            <p:ph type="body" sz="quarter" idx="10" hasCustomPrompt="1"/>
          </p:nvPr>
        </p:nvSpPr>
        <p:spPr>
          <a:xfrm>
            <a:off x="365760" y="365760"/>
            <a:ext cx="7543165" cy="457200"/>
          </a:xfrm>
        </p:spPr>
        <p:txBody>
          <a:bodyPr/>
          <a:lstStyle>
            <a:lvl1pPr marL="0" marR="0" indent="0" algn="l" defTabSz="914400" rtl="0" eaLnBrk="1" fontAlgn="auto" latinLnBrk="0" hangingPunct="1">
              <a:lnSpc>
                <a:spcPct val="100000"/>
              </a:lnSpc>
              <a:spcBef>
                <a:spcPts val="0"/>
              </a:spcBef>
              <a:spcAft>
                <a:spcPts val="0"/>
              </a:spcAft>
              <a:buClrTx/>
              <a:buSzTx/>
              <a:buFont typeface="Trebuchet MS" panose="020B0603020202020204" pitchFamily="34" charset="0"/>
              <a:buNone/>
              <a:tabLst/>
              <a:defRPr b="1"/>
            </a:lvl1pPr>
            <a:lvl2pPr marL="0" indent="0">
              <a:spcBef>
                <a:spcPts val="0"/>
              </a:spcBef>
              <a:buNone/>
              <a:defRPr b="1"/>
            </a:lvl2pPr>
            <a:lvl3pPr marL="0" indent="0">
              <a:spcBef>
                <a:spcPts val="0"/>
              </a:spcBef>
              <a:buNone/>
              <a:defRPr b="1"/>
            </a:lvl3pPr>
            <a:lvl4pPr marL="0" indent="0">
              <a:spcBef>
                <a:spcPts val="0"/>
              </a:spcBef>
              <a:buNone/>
              <a:defRPr b="1"/>
            </a:lvl4pPr>
            <a:lvl5pPr marL="0" indent="0">
              <a:spcBef>
                <a:spcPts val="0"/>
              </a:spcBef>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lang="en-US" dirty="0"/>
              <a:t>Division/Therapeutic Area [Edit here]</a:t>
            </a:r>
          </a:p>
        </p:txBody>
      </p:sp>
      <p:sp>
        <p:nvSpPr>
          <p:cNvPr id="2" name="Title 2">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365760" y="1554480"/>
            <a:ext cx="7543165" cy="2560320"/>
          </a:xfrm>
        </p:spPr>
        <p:txBody>
          <a:bodyPr anchor="t" anchorCtr="0"/>
          <a:lstStyle>
            <a:lvl1pPr algn="l">
              <a:defRPr sz="6000" b="0" spc="0" baseline="0"/>
            </a:lvl1pPr>
          </a:lstStyle>
          <a:p>
            <a:r>
              <a:rPr lang="en-US" dirty="0"/>
              <a:t>[Presentation title]</a:t>
            </a:r>
          </a:p>
        </p:txBody>
      </p:sp>
      <p:sp>
        <p:nvSpPr>
          <p:cNvPr id="3" name="Subtitle 3">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365758" y="4343400"/>
            <a:ext cx="7543800" cy="457200"/>
          </a:xfrm>
        </p:spPr>
        <p:txBody>
          <a:bodyPr>
            <a:noAutofit/>
          </a:bodyPr>
          <a:lstStyle>
            <a:lvl1pPr marL="0" indent="0" algn="l">
              <a:spcBef>
                <a:spcPts val="0"/>
              </a:spcBef>
              <a:buNone/>
              <a:defRPr sz="2000" b="1"/>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r>
              <a:rPr lang="en-US" dirty="0"/>
              <a:t>[Month 00, 0000]</a:t>
            </a:r>
          </a:p>
        </p:txBody>
      </p:sp>
      <p:sp>
        <p:nvSpPr>
          <p:cNvPr id="6" name="Text Placeholder 4">
            <a:extLst>
              <a:ext uri="{FF2B5EF4-FFF2-40B4-BE49-F238E27FC236}">
                <a16:creationId xmlns:a16="http://schemas.microsoft.com/office/drawing/2014/main" id="{F1E892DE-B840-A64B-91A1-1B18F6037C3F}"/>
              </a:ext>
            </a:extLst>
          </p:cNvPr>
          <p:cNvSpPr>
            <a:spLocks noGrp="1"/>
          </p:cNvSpPr>
          <p:nvPr>
            <p:ph type="body" sz="quarter" idx="11" hasCustomPrompt="1"/>
          </p:nvPr>
        </p:nvSpPr>
        <p:spPr>
          <a:xfrm>
            <a:off x="365757" y="4937760"/>
            <a:ext cx="7543167" cy="685800"/>
          </a:xfrm>
        </p:spPr>
        <p:txBody>
          <a:bodyPr/>
          <a:lstStyle>
            <a:lvl1pPr marL="0" indent="0">
              <a:spcBef>
                <a:spcPts val="0"/>
              </a:spcBef>
              <a:buNone/>
              <a:defRPr b="0"/>
            </a:lvl1pPr>
            <a:lvl2pPr marL="0" indent="0">
              <a:spcBef>
                <a:spcPts val="0"/>
              </a:spcBef>
              <a:buNone/>
              <a:defRPr b="0"/>
            </a:lvl2pPr>
            <a:lvl3pPr marL="0" indent="0">
              <a:spcBef>
                <a:spcPts val="0"/>
              </a:spcBef>
              <a:buNone/>
              <a:defRPr b="0"/>
            </a:lvl3pPr>
            <a:lvl4pPr marL="0" indent="0">
              <a:spcBef>
                <a:spcPts val="0"/>
              </a:spcBef>
              <a:buNone/>
              <a:defRPr b="0"/>
            </a:lvl4pPr>
            <a:lvl5pPr marL="0" indent="0">
              <a:spcBef>
                <a:spcPts val="0"/>
              </a:spcBef>
              <a:buNone/>
              <a:defRPr b="0"/>
            </a:lvl5pPr>
            <a:lvl6pPr marL="0" indent="0">
              <a:spcBef>
                <a:spcPts val="0"/>
              </a:spcBef>
              <a:buNone/>
              <a:defRPr b="0"/>
            </a:lvl6pPr>
            <a:lvl7pPr marL="0" indent="0">
              <a:spcBef>
                <a:spcPts val="0"/>
              </a:spcBef>
              <a:buNone/>
              <a:defRPr b="0"/>
            </a:lvl7pPr>
            <a:lvl8pPr marL="0" indent="0">
              <a:spcBef>
                <a:spcPts val="0"/>
              </a:spcBef>
              <a:buNone/>
              <a:defRPr b="0"/>
            </a:lvl8pPr>
            <a:lvl9pPr marL="0" indent="0">
              <a:spcBef>
                <a:spcPts val="0"/>
              </a:spcBef>
              <a:buNone/>
              <a:defRPr b="0"/>
            </a:lvl9pPr>
          </a:lstStyle>
          <a:p>
            <a:pPr lvl="0"/>
            <a:r>
              <a:rPr lang="en-US" dirty="0"/>
              <a:t>[Presenter Name]</a:t>
            </a:r>
            <a:br>
              <a:rPr lang="en-US" dirty="0"/>
            </a:br>
            <a:r>
              <a:rPr lang="en-US" dirty="0"/>
              <a:t>[Title]</a:t>
            </a:r>
          </a:p>
        </p:txBody>
      </p:sp>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userDrawn="1"/>
        </p:nvPicPr>
        <p:blipFill>
          <a:blip r:embed="rId2"/>
          <a:stretch>
            <a:fillRect/>
          </a:stretch>
        </p:blipFill>
        <p:spPr bwMode="black">
          <a:xfrm>
            <a:off x="150688" y="5913096"/>
            <a:ext cx="3260486" cy="822960"/>
          </a:xfrm>
          <a:prstGeom prst="rect">
            <a:avLst/>
          </a:prstGeom>
          <a:noFill/>
        </p:spPr>
      </p:pic>
      <p:sp>
        <p:nvSpPr>
          <p:cNvPr id="8" name="Disclaimer">
            <a:extLst>
              <a:ext uri="{FF2B5EF4-FFF2-40B4-BE49-F238E27FC236}">
                <a16:creationId xmlns:a16="http://schemas.microsoft.com/office/drawing/2014/main" id="{F95EDC5C-ABEE-824D-9A00-482457322324}"/>
              </a:ext>
            </a:extLst>
          </p:cNvPr>
          <p:cNvSpPr txBox="1"/>
          <p:nvPr userDrawn="1"/>
        </p:nvSpPr>
        <p:spPr>
          <a:xfrm>
            <a:off x="8205215" y="6257290"/>
            <a:ext cx="3621659" cy="228600"/>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800" b="0" dirty="0"/>
              <a:t>Highly Confidential</a:t>
            </a:r>
          </a:p>
        </p:txBody>
      </p:sp>
    </p:spTree>
    <p:extLst>
      <p:ext uri="{BB962C8B-B14F-4D97-AF65-F5344CB8AC3E}">
        <p14:creationId xmlns:p14="http://schemas.microsoft.com/office/powerpoint/2010/main" val="389629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One Pictur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6858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4">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06418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Two Pic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29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29000"/>
            <a:ext cx="6096000" cy="3429000"/>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5">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72413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Three Pic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29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29000"/>
            <a:ext cx="3044952" cy="3429000"/>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8" name="Picture Placeholder 5">
            <a:extLst>
              <a:ext uri="{FF2B5EF4-FFF2-40B4-BE49-F238E27FC236}">
                <a16:creationId xmlns:a16="http://schemas.microsoft.com/office/drawing/2014/main" id="{C2AB3B13-24B5-EA40-92B2-665869E4657A}"/>
              </a:ext>
            </a:extLst>
          </p:cNvPr>
          <p:cNvSpPr>
            <a:spLocks noGrp="1"/>
          </p:cNvSpPr>
          <p:nvPr>
            <p:ph type="pic" sz="quarter" idx="15"/>
          </p:nvPr>
        </p:nvSpPr>
        <p:spPr>
          <a:xfrm>
            <a:off x="9140952" y="3429000"/>
            <a:ext cx="3051048" cy="3429000"/>
          </a:xfrm>
          <a:solidFill>
            <a:srgbClr val="BFBFBF"/>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6">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88004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Four Pictur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5428488" cy="914400"/>
          </a:xfrm>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554480"/>
            <a:ext cx="5428488"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3">
            <a:extLst>
              <a:ext uri="{FF2B5EF4-FFF2-40B4-BE49-F238E27FC236}">
                <a16:creationId xmlns:a16="http://schemas.microsoft.com/office/drawing/2014/main" id="{FB768959-B468-B74C-99C1-89889E5B1ED7}"/>
              </a:ext>
            </a:extLst>
          </p:cNvPr>
          <p:cNvSpPr>
            <a:spLocks noGrp="1"/>
          </p:cNvSpPr>
          <p:nvPr>
            <p:ph type="pic" sz="quarter" idx="13"/>
          </p:nvPr>
        </p:nvSpPr>
        <p:spPr>
          <a:xfrm>
            <a:off x="6096000" y="0"/>
            <a:ext cx="6096000" cy="3429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7" name="Picture Placeholder 4">
            <a:extLst>
              <a:ext uri="{FF2B5EF4-FFF2-40B4-BE49-F238E27FC236}">
                <a16:creationId xmlns:a16="http://schemas.microsoft.com/office/drawing/2014/main" id="{A613A27A-887F-7D4B-BD42-C5EF05F12448}"/>
              </a:ext>
            </a:extLst>
          </p:cNvPr>
          <p:cNvSpPr>
            <a:spLocks noGrp="1"/>
          </p:cNvSpPr>
          <p:nvPr>
            <p:ph type="pic" sz="quarter" idx="14"/>
          </p:nvPr>
        </p:nvSpPr>
        <p:spPr>
          <a:xfrm>
            <a:off x="6096000" y="3429000"/>
            <a:ext cx="3044952" cy="3429000"/>
          </a:xfrm>
          <a:solidFill>
            <a:srgbClr val="D9D9D9"/>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8" name="Picture Placeholder 5">
            <a:extLst>
              <a:ext uri="{FF2B5EF4-FFF2-40B4-BE49-F238E27FC236}">
                <a16:creationId xmlns:a16="http://schemas.microsoft.com/office/drawing/2014/main" id="{C2AB3B13-24B5-EA40-92B2-665869E4657A}"/>
              </a:ext>
            </a:extLst>
          </p:cNvPr>
          <p:cNvSpPr>
            <a:spLocks noGrp="1"/>
          </p:cNvSpPr>
          <p:nvPr>
            <p:ph type="pic" sz="quarter" idx="15"/>
          </p:nvPr>
        </p:nvSpPr>
        <p:spPr>
          <a:xfrm>
            <a:off x="9140952" y="3429000"/>
            <a:ext cx="3051048" cy="1719072"/>
          </a:xfrm>
          <a:solidFill>
            <a:srgbClr val="BFBFBF"/>
          </a:solidFill>
        </p:spPr>
        <p:txBody>
          <a:bodyPr anchor="ctr" anchorCtr="0">
            <a:normAutofit/>
          </a:bodyPr>
          <a:lstStyle>
            <a:lvl1pPr marL="0" indent="0" algn="ctr">
              <a:buFontTx/>
              <a:buNone/>
              <a:defRPr sz="1200"/>
            </a:lvl1pPr>
          </a:lstStyle>
          <a:p>
            <a:r>
              <a:rPr lang="en-US"/>
              <a:t>Click icon to add picture</a:t>
            </a:r>
          </a:p>
        </p:txBody>
      </p:sp>
      <p:sp>
        <p:nvSpPr>
          <p:cNvPr id="9" name="Picture Placeholder 6">
            <a:extLst>
              <a:ext uri="{FF2B5EF4-FFF2-40B4-BE49-F238E27FC236}">
                <a16:creationId xmlns:a16="http://schemas.microsoft.com/office/drawing/2014/main" id="{A26BC3F3-33EB-F346-B70E-DE269C6819EE}"/>
              </a:ext>
            </a:extLst>
          </p:cNvPr>
          <p:cNvSpPr>
            <a:spLocks noGrp="1"/>
          </p:cNvSpPr>
          <p:nvPr>
            <p:ph type="pic" sz="quarter" idx="16"/>
          </p:nvPr>
        </p:nvSpPr>
        <p:spPr>
          <a:xfrm>
            <a:off x="9140952" y="5148072"/>
            <a:ext cx="3051048" cy="1709928"/>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6" name="Slide Number Placeholder 7">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40268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s and Tex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9" name="Picture Placeholder 2">
            <a:extLst>
              <a:ext uri="{FF2B5EF4-FFF2-40B4-BE49-F238E27FC236}">
                <a16:creationId xmlns:a16="http://schemas.microsoft.com/office/drawing/2014/main" id="{6B9E9C5D-8364-0D47-AF90-417652D3C169}"/>
              </a:ext>
            </a:extLst>
          </p:cNvPr>
          <p:cNvSpPr>
            <a:spLocks noGrp="1"/>
          </p:cNvSpPr>
          <p:nvPr>
            <p:ph type="pic" sz="quarter" idx="16"/>
          </p:nvPr>
        </p:nvSpPr>
        <p:spPr>
          <a:xfrm>
            <a:off x="365126"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17" name="Text Placeholder 3">
            <a:extLst>
              <a:ext uri="{FF2B5EF4-FFF2-40B4-BE49-F238E27FC236}">
                <a16:creationId xmlns:a16="http://schemas.microsoft.com/office/drawing/2014/main" id="{D8A87F8F-2D9A-B243-A5FB-6E555C2704C5}"/>
              </a:ext>
            </a:extLst>
          </p:cNvPr>
          <p:cNvSpPr>
            <a:spLocks noGrp="1"/>
          </p:cNvSpPr>
          <p:nvPr>
            <p:ph type="body" sz="quarter" idx="17"/>
          </p:nvPr>
        </p:nvSpPr>
        <p:spPr>
          <a:xfrm>
            <a:off x="36576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Picture Placeholder 4">
            <a:extLst>
              <a:ext uri="{FF2B5EF4-FFF2-40B4-BE49-F238E27FC236}">
                <a16:creationId xmlns:a16="http://schemas.microsoft.com/office/drawing/2014/main" id="{5797D6E4-4FD3-FB41-AC2F-B0BC44660939}"/>
              </a:ext>
            </a:extLst>
          </p:cNvPr>
          <p:cNvSpPr>
            <a:spLocks noGrp="1"/>
          </p:cNvSpPr>
          <p:nvPr>
            <p:ph type="pic" sz="quarter" idx="18"/>
          </p:nvPr>
        </p:nvSpPr>
        <p:spPr>
          <a:xfrm>
            <a:off x="3301999"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endParaRPr lang="en-US" dirty="0"/>
          </a:p>
        </p:txBody>
      </p:sp>
      <p:sp>
        <p:nvSpPr>
          <p:cNvPr id="25" name="Text Placeholder 5">
            <a:extLst>
              <a:ext uri="{FF2B5EF4-FFF2-40B4-BE49-F238E27FC236}">
                <a16:creationId xmlns:a16="http://schemas.microsoft.com/office/drawing/2014/main" id="{A8504504-7E85-584D-A20B-448D0D56BBE5}"/>
              </a:ext>
            </a:extLst>
          </p:cNvPr>
          <p:cNvSpPr>
            <a:spLocks noGrp="1"/>
          </p:cNvSpPr>
          <p:nvPr>
            <p:ph type="body" sz="quarter" idx="21"/>
          </p:nvPr>
        </p:nvSpPr>
        <p:spPr>
          <a:xfrm>
            <a:off x="330200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Picture Placeholder 6">
            <a:extLst>
              <a:ext uri="{FF2B5EF4-FFF2-40B4-BE49-F238E27FC236}">
                <a16:creationId xmlns:a16="http://schemas.microsoft.com/office/drawing/2014/main" id="{8B42205D-9591-3C43-8A71-9811FC49A762}"/>
              </a:ext>
            </a:extLst>
          </p:cNvPr>
          <p:cNvSpPr>
            <a:spLocks noGrp="1"/>
          </p:cNvSpPr>
          <p:nvPr>
            <p:ph type="pic" sz="quarter" idx="19"/>
          </p:nvPr>
        </p:nvSpPr>
        <p:spPr>
          <a:xfrm>
            <a:off x="6248400"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7" name="Text Placeholder 7">
            <a:extLst>
              <a:ext uri="{FF2B5EF4-FFF2-40B4-BE49-F238E27FC236}">
                <a16:creationId xmlns:a16="http://schemas.microsoft.com/office/drawing/2014/main" id="{0BC915BB-BDF2-BD44-8C3A-2C34D2A9A632}"/>
              </a:ext>
            </a:extLst>
          </p:cNvPr>
          <p:cNvSpPr>
            <a:spLocks noGrp="1"/>
          </p:cNvSpPr>
          <p:nvPr>
            <p:ph type="body" sz="quarter" idx="22"/>
          </p:nvPr>
        </p:nvSpPr>
        <p:spPr>
          <a:xfrm>
            <a:off x="624840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8">
            <a:extLst>
              <a:ext uri="{FF2B5EF4-FFF2-40B4-BE49-F238E27FC236}">
                <a16:creationId xmlns:a16="http://schemas.microsoft.com/office/drawing/2014/main" id="{DD93C7F7-3C80-DA48-9BC2-95DD73DF8782}"/>
              </a:ext>
            </a:extLst>
          </p:cNvPr>
          <p:cNvSpPr>
            <a:spLocks noGrp="1"/>
          </p:cNvSpPr>
          <p:nvPr>
            <p:ph type="pic" sz="quarter" idx="20"/>
          </p:nvPr>
        </p:nvSpPr>
        <p:spPr>
          <a:xfrm>
            <a:off x="9183624" y="1552575"/>
            <a:ext cx="2642616" cy="1737358"/>
          </a:xfrm>
          <a:solidFill>
            <a:srgbClr val="F2F2F2"/>
          </a:solidFill>
        </p:spPr>
        <p:txBody>
          <a:bodyPr anchor="ctr" anchorCtr="0">
            <a:normAutofit/>
          </a:bodyPr>
          <a:lstStyle>
            <a:lvl1pPr marL="0" indent="0" algn="ctr">
              <a:spcBef>
                <a:spcPts val="0"/>
              </a:spcBef>
              <a:buNone/>
              <a:defRPr sz="1200"/>
            </a:lvl1pPr>
          </a:lstStyle>
          <a:p>
            <a:r>
              <a:rPr lang="en-US"/>
              <a:t>Click icon to add picture</a:t>
            </a:r>
          </a:p>
        </p:txBody>
      </p:sp>
      <p:sp>
        <p:nvSpPr>
          <p:cNvPr id="29" name="Text Placeholder 9">
            <a:extLst>
              <a:ext uri="{FF2B5EF4-FFF2-40B4-BE49-F238E27FC236}">
                <a16:creationId xmlns:a16="http://schemas.microsoft.com/office/drawing/2014/main" id="{0A585D99-3BCE-844A-8969-7E2EFD217B54}"/>
              </a:ext>
            </a:extLst>
          </p:cNvPr>
          <p:cNvSpPr>
            <a:spLocks noGrp="1"/>
          </p:cNvSpPr>
          <p:nvPr>
            <p:ph type="body" sz="quarter" idx="23"/>
          </p:nvPr>
        </p:nvSpPr>
        <p:spPr>
          <a:xfrm>
            <a:off x="9182100" y="3474720"/>
            <a:ext cx="2642616" cy="2651760"/>
          </a:xfr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10">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34536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0">
          <p15:clr>
            <a:srgbClr val="FBAE40"/>
          </p15:clr>
        </p15:guide>
        <p15:guide id="2" pos="1896">
          <p15:clr>
            <a:srgbClr val="FBAE40"/>
          </p15:clr>
        </p15:guide>
        <p15:guide id="3" pos="5600">
          <p15:clr>
            <a:srgbClr val="FBAE40"/>
          </p15:clr>
        </p15:guide>
        <p15:guide id="4" pos="5784">
          <p15:clr>
            <a:srgbClr val="FBAE40"/>
          </p15:clr>
        </p15:guide>
        <p15:guide id="5" pos="3744">
          <p15:clr>
            <a:srgbClr val="FBAE40"/>
          </p15:clr>
        </p15:guide>
        <p15:guide id="6" pos="3936">
          <p15:clr>
            <a:srgbClr val="FBAE40"/>
          </p15:clr>
        </p15:guide>
        <p15:guide id="7" orient="horz" pos="2074" userDrawn="1">
          <p15:clr>
            <a:srgbClr val="FBAE40"/>
          </p15:clr>
        </p15:guide>
        <p15:guide id="8" orient="horz" pos="218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One Pictur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3F25E4DD-7BAF-CF43-9AF5-512CC54177DD}"/>
              </a:ext>
            </a:extLst>
          </p:cNvPr>
          <p:cNvSpPr>
            <a:spLocks noGrp="1"/>
          </p:cNvSpPr>
          <p:nvPr>
            <p:ph type="pic" sz="quarter" idx="13"/>
          </p:nvPr>
        </p:nvSpPr>
        <p:spPr>
          <a:xfrm>
            <a:off x="0" y="0"/>
            <a:ext cx="12192000" cy="6858000"/>
          </a:xfrm>
          <a:solidFill>
            <a:srgbClr val="F2F2F2"/>
          </a:solidFill>
        </p:spPr>
        <p:txBody>
          <a:bodyPr anchor="ctr" anchorCtr="0">
            <a:normAutofit/>
          </a:bodyPr>
          <a:lstStyle>
            <a:lvl1pPr marL="0" indent="0" algn="ctr">
              <a:spcBef>
                <a:spcPts val="0"/>
              </a:spcBef>
              <a:buFontTx/>
              <a:buNone/>
              <a:defRPr sz="1200"/>
            </a:lvl1pPr>
          </a:lstStyle>
          <a:p>
            <a:r>
              <a:rPr lang="en-US"/>
              <a:t>Click icon to add picture</a:t>
            </a:r>
          </a:p>
        </p:txBody>
      </p:sp>
      <p:sp>
        <p:nvSpPr>
          <p:cNvPr id="2" name="Title 2">
            <a:extLst>
              <a:ext uri="{FF2B5EF4-FFF2-40B4-BE49-F238E27FC236}">
                <a16:creationId xmlns:a16="http://schemas.microsoft.com/office/drawing/2014/main" id="{ADC9E62E-3AF4-C24D-8B08-8A7FCB7EDCE0}"/>
              </a:ext>
            </a:extLst>
          </p:cNvPr>
          <p:cNvSpPr>
            <a:spLocks noGrp="1"/>
          </p:cNvSpPr>
          <p:nvPr>
            <p:ph type="title" hasCustomPrompt="1"/>
          </p:nvPr>
        </p:nvSpPr>
        <p:spPr/>
        <p:txBody>
          <a:bodyPr/>
          <a:lstStyle/>
          <a:p>
            <a:r>
              <a:rPr lang="en-US" dirty="0"/>
              <a:t>[Slide title]</a:t>
            </a:r>
          </a:p>
        </p:txBody>
      </p:sp>
      <p:sp>
        <p:nvSpPr>
          <p:cNvPr id="3" name="Slide Number Placeholder 3">
            <a:extLst>
              <a:ext uri="{FF2B5EF4-FFF2-40B4-BE49-F238E27FC236}">
                <a16:creationId xmlns:a16="http://schemas.microsoft.com/office/drawing/2014/main" id="{EE3D7CA1-C89E-E24C-B557-52A1F9AEBF30}"/>
              </a:ext>
            </a:extLst>
          </p:cNvPr>
          <p:cNvSpPr>
            <a:spLocks noGrp="1"/>
          </p:cNvSpPr>
          <p:nvPr>
            <p:ph type="sldNum" sz="quarter" idx="10"/>
          </p:nvPr>
        </p:nvSpPr>
        <p:spPr/>
        <p:txBody>
          <a:bodyPr/>
          <a:lstStyle/>
          <a:p>
            <a:fld id="{B58DE5F1-E0F9-4CCA-92B7-7A6FC4DFEE14}" type="slidenum">
              <a:rPr lang="en-US" smtClean="0"/>
              <a:pPr/>
              <a:t>‹#›</a:t>
            </a:fld>
            <a:endParaRPr lang="en-US" dirty="0"/>
          </a:p>
        </p:txBody>
      </p:sp>
    </p:spTree>
    <p:extLst>
      <p:ext uri="{BB962C8B-B14F-4D97-AF65-F5344CB8AC3E}">
        <p14:creationId xmlns:p14="http://schemas.microsoft.com/office/powerpoint/2010/main" val="295360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85816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 Amber">
    <p:bg>
      <p:bgPr>
        <a:gradFill>
          <a:gsLst>
            <a:gs pos="0">
              <a:srgbClr val="FFFBF4"/>
            </a:gs>
            <a:gs pos="100000">
              <a:srgbClr val="FFECCD"/>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8317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 Peach">
    <p:bg>
      <p:bgPr>
        <a:gradFill>
          <a:gsLst>
            <a:gs pos="0">
              <a:srgbClr val="FFF7F3"/>
            </a:gs>
            <a:gs pos="100000">
              <a:srgbClr val="FEDCCA"/>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85190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 Olive">
    <p:bg>
      <p:bgPr>
        <a:gradFill>
          <a:gsLst>
            <a:gs pos="0">
              <a:srgbClr val="FAF6F3"/>
            </a:gs>
            <a:gs pos="100000">
              <a:srgbClr val="EAD5C9"/>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37127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rIns="0" numCol="2" spcCol="301752"/>
          <a:lstStyle>
            <a:lvl1pPr marL="411480" indent="-411480">
              <a:buFont typeface="+mj-lt"/>
              <a:buAutoNum type="arabicPeriod"/>
              <a:tabLst/>
              <a:defRPr/>
            </a:lvl1pPr>
            <a:lvl2pPr marL="640080" indent="-228600">
              <a:tabLst/>
              <a:defRPr/>
            </a:lvl2pPr>
            <a:lvl3pPr marL="868680" indent="-228600">
              <a:tabLst/>
              <a:defRPr/>
            </a:lvl3pPr>
            <a:lvl4pPr marL="1097280" indent="-228600">
              <a:tabLst/>
              <a:defRPr/>
            </a:lvl4pPr>
            <a:lvl5pPr marL="1325880" indent="-228600">
              <a:tabLst/>
              <a:defRPr/>
            </a:lvl5pPr>
            <a:lvl6pPr marL="1554480" indent="-228600">
              <a:tabLst/>
              <a:defRPr/>
            </a:lvl6pPr>
            <a:lvl7pPr marL="1783080" indent="-228600">
              <a:tabLst/>
              <a:defRPr/>
            </a:lvl7pPr>
            <a:lvl8pPr marL="2011680" indent="-228600">
              <a:tabLst/>
              <a:defRPr/>
            </a:lvl8pPr>
            <a:lvl9pPr marL="2240280" indent="-228600">
              <a:tabLst/>
              <a:defRPr/>
            </a:lvl9pPr>
          </a:lstStyle>
          <a:p>
            <a:pPr lvl="0"/>
            <a:r>
              <a:rPr lang="en-US" dirty="0"/>
              <a:t>[Agenda item]</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78675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 Almond">
    <p:bg>
      <p:bgPr>
        <a:gradFill>
          <a:gsLst>
            <a:gs pos="0">
              <a:srgbClr val="F8F3F1"/>
            </a:gs>
            <a:gs pos="100000">
              <a:srgbClr val="DFCBC3"/>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07464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Sienna">
    <p:bg>
      <p:bgPr>
        <a:gradFill>
          <a:gsLst>
            <a:gs pos="0">
              <a:srgbClr val="F5F0F0"/>
            </a:gs>
            <a:gs pos="100000">
              <a:srgbClr val="DAC5C5"/>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10840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 Chocolate">
    <p:bg>
      <p:bgPr>
        <a:gradFill>
          <a:gsLst>
            <a:gs pos="0">
              <a:srgbClr val="F6F4F3"/>
            </a:gs>
            <a:gs pos="100000">
              <a:srgbClr val="D2CAC8"/>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06702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Mint">
    <p:bg>
      <p:bgPr>
        <a:gradFill>
          <a:gsLst>
            <a:gs pos="0">
              <a:srgbClr val="F2FFF9"/>
            </a:gs>
            <a:gs pos="100000">
              <a:srgbClr val="C5FFE6"/>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65343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 Aqua">
    <p:bg>
      <p:bgPr>
        <a:gradFill>
          <a:gsLst>
            <a:gs pos="0">
              <a:srgbClr val="EFFCFE"/>
            </a:gs>
            <a:gs pos="100000">
              <a:srgbClr val="C0F2FB"/>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65947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 Light Gray">
    <p:bg>
      <p:bgPr>
        <a:solidFill>
          <a:srgbClr val="EEE7E7"/>
        </a:soli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8"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dirty="0"/>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125" y="1554480"/>
            <a:ext cx="7540371" cy="2743200"/>
          </a:xfrm>
        </p:spPr>
        <p:txBody>
          <a:bodyPr anchor="t" anchorCtr="0"/>
          <a:lstStyle>
            <a:lvl1pPr>
              <a:defRPr sz="6000" b="0" spc="0" baseline="0"/>
            </a:lvl1pPr>
          </a:lstStyle>
          <a:p>
            <a:r>
              <a:rPr lang="en-US" dirty="0"/>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userDrawn="1">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55713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D8B1-1581-4488-A1A4-886D01EEFD4F}"/>
              </a:ext>
            </a:extLst>
          </p:cNvPr>
          <p:cNvSpPr>
            <a:spLocks noGrp="1"/>
          </p:cNvSpPr>
          <p:nvPr>
            <p:ph type="title" hasCustomPrompt="1"/>
          </p:nvPr>
        </p:nvSpPr>
        <p:spPr/>
        <p:txBody>
          <a:bodyPr/>
          <a:lstStyle>
            <a:lvl1pPr>
              <a:defRPr/>
            </a:lvl1pPr>
          </a:lstStyle>
          <a:p>
            <a:r>
              <a:rPr lang="en-US" dirty="0"/>
              <a:t>[Slide title]</a:t>
            </a:r>
          </a:p>
        </p:txBody>
      </p:sp>
      <p:sp>
        <p:nvSpPr>
          <p:cNvPr id="5" name="Slide Number Placeholder 2">
            <a:extLst>
              <a:ext uri="{FF2B5EF4-FFF2-40B4-BE49-F238E27FC236}">
                <a16:creationId xmlns:a16="http://schemas.microsoft.com/office/drawing/2014/main" id="{6CF9CDAC-EC28-4BA6-9827-D58133E18874}"/>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45096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45BF3E53-7A3D-40D5-AE68-3CE44909F1CF}"/>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394099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4" name="Bristol Myers Squibb" descr="Bristol Myers Squibb">
            <a:extLst>
              <a:ext uri="{FF2B5EF4-FFF2-40B4-BE49-F238E27FC236}">
                <a16:creationId xmlns:a16="http://schemas.microsoft.com/office/drawing/2014/main" id="{B50985CD-7333-F343-85B8-C4893E81FC91}"/>
              </a:ext>
            </a:extLst>
          </p:cNvPr>
          <p:cNvPicPr>
            <a:picLocks noChangeAspect="1"/>
          </p:cNvPicPr>
          <p:nvPr userDrawn="1"/>
        </p:nvPicPr>
        <p:blipFill>
          <a:blip r:embed="rId2"/>
          <a:stretch>
            <a:fillRect/>
          </a:stretch>
        </p:blipFill>
        <p:spPr bwMode="black">
          <a:xfrm>
            <a:off x="1645920" y="2194560"/>
            <a:ext cx="9056906" cy="2286000"/>
          </a:xfrm>
          <a:prstGeom prst="rect">
            <a:avLst/>
          </a:prstGeom>
          <a:noFill/>
        </p:spPr>
      </p:pic>
    </p:spTree>
    <p:extLst>
      <p:ext uri="{BB962C8B-B14F-4D97-AF65-F5344CB8AC3E}">
        <p14:creationId xmlns:p14="http://schemas.microsoft.com/office/powerpoint/2010/main" val="344445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userDrawn="1"/>
        </p:nvPicPr>
        <p:blipFill>
          <a:blip r:embed="rId2"/>
          <a:stretch>
            <a:fillRect/>
          </a:stretch>
        </p:blipFill>
        <p:spPr bwMode="black">
          <a:xfrm>
            <a:off x="150688" y="5913096"/>
            <a:ext cx="3260484" cy="822960"/>
          </a:xfrm>
          <a:prstGeom prst="rect">
            <a:avLst/>
          </a:prstGeom>
          <a:noFill/>
        </p:spPr>
      </p:pic>
      <p:sp>
        <p:nvSpPr>
          <p:cNvPr id="8" name="Thank You">
            <a:extLst>
              <a:ext uri="{FF2B5EF4-FFF2-40B4-BE49-F238E27FC236}">
                <a16:creationId xmlns:a16="http://schemas.microsoft.com/office/drawing/2014/main" id="{2DF7BC51-D766-5D44-8D23-2A1F0BF208B3}"/>
              </a:ext>
            </a:extLst>
          </p:cNvPr>
          <p:cNvSpPr txBox="1">
            <a:spLocks/>
          </p:cNvSpPr>
          <p:nvPr userDrawn="1"/>
        </p:nvSpPr>
        <p:spPr>
          <a:xfrm>
            <a:off x="365760" y="1554480"/>
            <a:ext cx="7543165" cy="18288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6000" b="0" kern="1200" spc="0" baseline="0">
                <a:solidFill>
                  <a:schemeClr val="tx1"/>
                </a:solidFill>
                <a:latin typeface="+mj-lt"/>
                <a:ea typeface="+mj-ea"/>
                <a:cs typeface="+mj-cs"/>
              </a:defRPr>
            </a:lvl1pPr>
          </a:lstStyle>
          <a:p>
            <a:r>
              <a:rPr lang="en-US" dirty="0"/>
              <a:t>Thank you</a:t>
            </a:r>
          </a:p>
        </p:txBody>
      </p:sp>
      <p:sp>
        <p:nvSpPr>
          <p:cNvPr id="5" name="Text Placeholder 1">
            <a:extLst>
              <a:ext uri="{FF2B5EF4-FFF2-40B4-BE49-F238E27FC236}">
                <a16:creationId xmlns:a16="http://schemas.microsoft.com/office/drawing/2014/main" id="{03D75AF2-C99D-9247-B7AF-B859D95DB41A}"/>
              </a:ext>
            </a:extLst>
          </p:cNvPr>
          <p:cNvSpPr>
            <a:spLocks noGrp="1"/>
          </p:cNvSpPr>
          <p:nvPr>
            <p:ph type="body" sz="quarter" idx="10" hasCustomPrompt="1"/>
          </p:nvPr>
        </p:nvSpPr>
        <p:spPr>
          <a:xfrm>
            <a:off x="365760" y="4434840"/>
            <a:ext cx="7543165" cy="1371600"/>
          </a:xfrm>
        </p:spPr>
        <p:txBody>
          <a:bodyPr/>
          <a:lstStyle>
            <a:lvl1pPr marL="0" indent="0">
              <a:spcBef>
                <a:spcPts val="0"/>
              </a:spcBef>
              <a:buNone/>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[Optional contact information]</a:t>
            </a:r>
          </a:p>
        </p:txBody>
      </p:sp>
    </p:spTree>
    <p:extLst>
      <p:ext uri="{BB962C8B-B14F-4D97-AF65-F5344CB8AC3E}">
        <p14:creationId xmlns:p14="http://schemas.microsoft.com/office/powerpoint/2010/main" val="6241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4E7F1-99DF-44BC-AB1D-46A6A8CDB9C2}"/>
              </a:ext>
            </a:extLst>
          </p:cNvPr>
          <p:cNvSpPr>
            <a:spLocks noGrp="1"/>
          </p:cNvSpPr>
          <p:nvPr>
            <p:ph type="ctrTitle" hasCustomPrompt="1"/>
          </p:nvPr>
        </p:nvSpPr>
        <p:spPr>
          <a:xfrm>
            <a:off x="355600" y="2062805"/>
            <a:ext cx="10363200" cy="14700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6038" rIns="45720" bIns="46038" numCol="1" anchor="b" anchorCtr="0" compatLnSpc="1">
            <a:prstTxWarp prst="textNoShape">
              <a:avLst/>
            </a:prstTxWarp>
          </a:bodyPr>
          <a:lstStyle>
            <a:lvl1pPr algn="l">
              <a:defRPr lang="en-US" sz="3733" b="0" dirty="0">
                <a:solidFill>
                  <a:schemeClr val="tx2"/>
                </a:solidFill>
              </a:defRPr>
            </a:lvl1pPr>
          </a:lstStyle>
          <a:p>
            <a:pPr lvl="0"/>
            <a:r>
              <a:rPr lang="en-US"/>
              <a:t>Click to add title</a:t>
            </a:r>
          </a:p>
        </p:txBody>
      </p:sp>
      <p:sp>
        <p:nvSpPr>
          <p:cNvPr id="10" name="Subtitle 2">
            <a:extLst>
              <a:ext uri="{FF2B5EF4-FFF2-40B4-BE49-F238E27FC236}">
                <a16:creationId xmlns:a16="http://schemas.microsoft.com/office/drawing/2014/main" id="{D8BF6F45-2C4D-4D26-B263-FD2054C3548D}"/>
              </a:ext>
            </a:extLst>
          </p:cNvPr>
          <p:cNvSpPr>
            <a:spLocks noGrp="1"/>
          </p:cNvSpPr>
          <p:nvPr>
            <p:ph type="subTitle" idx="1" hasCustomPrompt="1"/>
          </p:nvPr>
        </p:nvSpPr>
        <p:spPr>
          <a:xfrm>
            <a:off x="355600" y="3601149"/>
            <a:ext cx="10363200" cy="419616"/>
          </a:xfrm>
        </p:spPr>
        <p:txBody>
          <a:bodyPr>
            <a:noAutofit/>
          </a:bodyPr>
          <a:lstStyle>
            <a:lvl1pPr marL="0" indent="0" algn="l">
              <a:spcBef>
                <a:spcPts val="0"/>
              </a:spcBef>
              <a:spcAft>
                <a:spcPts val="0"/>
              </a:spcAft>
              <a:buNone/>
              <a:defRPr sz="2133" b="0">
                <a:solidFill>
                  <a:schemeClr val="accent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add authors</a:t>
            </a:r>
          </a:p>
        </p:txBody>
      </p:sp>
      <p:cxnSp>
        <p:nvCxnSpPr>
          <p:cNvPr id="11" name="Straight Connector 10">
            <a:extLst>
              <a:ext uri="{FF2B5EF4-FFF2-40B4-BE49-F238E27FC236}">
                <a16:creationId xmlns:a16="http://schemas.microsoft.com/office/drawing/2014/main" id="{60E772B1-9A42-544A-AFDE-B2088348FFF7}"/>
              </a:ext>
            </a:extLst>
          </p:cNvPr>
          <p:cNvCxnSpPr/>
          <p:nvPr userDrawn="1"/>
        </p:nvCxnSpPr>
        <p:spPr>
          <a:xfrm>
            <a:off x="11452025" y="6310764"/>
            <a:ext cx="0" cy="36648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Line">
            <a:extLst>
              <a:ext uri="{FF2B5EF4-FFF2-40B4-BE49-F238E27FC236}">
                <a16:creationId xmlns:a16="http://schemas.microsoft.com/office/drawing/2014/main" id="{CC9461B4-9A72-504D-8A91-961451D86582}"/>
              </a:ext>
              <a:ext uri="{C183D7F6-B498-43B3-948B-1728B52AA6E4}">
                <adec:decorative xmlns:adec="http://schemas.microsoft.com/office/drawing/2017/decorative" val="1"/>
              </a:ext>
            </a:extLst>
          </p:cNvPr>
          <p:cNvCxnSpPr>
            <a:cxnSpLocks/>
          </p:cNvCxnSpPr>
          <p:nvPr userDrawn="1"/>
        </p:nvCxnSpPr>
        <p:spPr bwMode="black">
          <a:xfrm>
            <a:off x="355600" y="6149371"/>
            <a:ext cx="11457939" cy="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pic>
        <p:nvPicPr>
          <p:cNvPr id="13" name="Bristol Myers Squibb" descr="Bristol Myers Squibb">
            <a:extLst>
              <a:ext uri="{FF2B5EF4-FFF2-40B4-BE49-F238E27FC236}">
                <a16:creationId xmlns:a16="http://schemas.microsoft.com/office/drawing/2014/main" id="{4AC7EE9A-E9DB-7144-B7A7-CC7A608F196C}"/>
              </a:ext>
            </a:extLst>
          </p:cNvPr>
          <p:cNvPicPr>
            <a:picLocks noChangeAspect="1"/>
          </p:cNvPicPr>
          <p:nvPr userDrawn="1"/>
        </p:nvPicPr>
        <p:blipFill>
          <a:blip r:embed="rId3"/>
          <a:stretch>
            <a:fillRect/>
          </a:stretch>
        </p:blipFill>
        <p:spPr bwMode="black">
          <a:xfrm>
            <a:off x="212344" y="6149372"/>
            <a:ext cx="2170176" cy="547761"/>
          </a:xfrm>
          <a:prstGeom prst="rect">
            <a:avLst/>
          </a:prstGeom>
          <a:noFill/>
        </p:spPr>
      </p:pic>
      <p:cxnSp>
        <p:nvCxnSpPr>
          <p:cNvPr id="15" name="Line">
            <a:extLst>
              <a:ext uri="{FF2B5EF4-FFF2-40B4-BE49-F238E27FC236}">
                <a16:creationId xmlns:a16="http://schemas.microsoft.com/office/drawing/2014/main" id="{26B4D143-C4FB-7840-B3E3-B09FFDD69F74}"/>
              </a:ext>
              <a:ext uri="{C183D7F6-B498-43B3-948B-1728B52AA6E4}">
                <adec:decorative xmlns:adec="http://schemas.microsoft.com/office/drawing/2017/decorative" val="1"/>
              </a:ext>
            </a:extLst>
          </p:cNvPr>
          <p:cNvCxnSpPr/>
          <p:nvPr userDrawn="1"/>
        </p:nvCxnSpPr>
        <p:spPr bwMode="black">
          <a:xfrm>
            <a:off x="2367281" y="6287785"/>
            <a:ext cx="0" cy="30480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sp>
        <p:nvSpPr>
          <p:cNvPr id="17" name="Disclaimer">
            <a:extLst>
              <a:ext uri="{FF2B5EF4-FFF2-40B4-BE49-F238E27FC236}">
                <a16:creationId xmlns:a16="http://schemas.microsoft.com/office/drawing/2014/main" id="{9E43A740-2AB1-F54D-BFEA-79CC4FB9CA2B}"/>
              </a:ext>
            </a:extLst>
          </p:cNvPr>
          <p:cNvSpPr txBox="1"/>
          <p:nvPr userDrawn="1"/>
        </p:nvSpPr>
        <p:spPr>
          <a:xfrm>
            <a:off x="6809763" y="6287785"/>
            <a:ext cx="4279392" cy="304800"/>
          </a:xfrm>
          <a:prstGeom prst="rect">
            <a:avLst/>
          </a:prstGeom>
          <a:noFill/>
        </p:spPr>
        <p:txBody>
          <a:bodyPr wrap="square" lIns="0" tIns="0" rIns="0" bIns="12192" rtlCol="0" anchor="b" anchorCtr="0">
            <a:noAutofit/>
          </a:bodyPr>
          <a:lstStyle/>
          <a:p>
            <a:pPr marL="0" indent="0" algn="r">
              <a:lnSpc>
                <a:spcPct val="100000"/>
              </a:lnSpc>
              <a:spcBef>
                <a:spcPts val="0"/>
              </a:spcBef>
              <a:buSzPct val="100000"/>
              <a:buFontTx/>
              <a:buNone/>
            </a:pPr>
            <a:r>
              <a:rPr lang="en-US" sz="1067" b="0">
                <a:solidFill>
                  <a:srgbClr val="5F5B5A"/>
                </a:solidFill>
              </a:rPr>
              <a:t>Highly Confidential</a:t>
            </a:r>
          </a:p>
        </p:txBody>
      </p:sp>
      <p:sp>
        <p:nvSpPr>
          <p:cNvPr id="18" name="Slide Number Placeholder 3">
            <a:extLst>
              <a:ext uri="{FF2B5EF4-FFF2-40B4-BE49-F238E27FC236}">
                <a16:creationId xmlns:a16="http://schemas.microsoft.com/office/drawing/2014/main" id="{78B843A4-862F-4A49-BC95-0053374DE356}"/>
              </a:ext>
            </a:extLst>
          </p:cNvPr>
          <p:cNvSpPr txBox="1">
            <a:spLocks/>
          </p:cNvSpPr>
          <p:nvPr userDrawn="1"/>
        </p:nvSpPr>
        <p:spPr>
          <a:xfrm>
            <a:off x="11386819" y="6287785"/>
            <a:ext cx="426720" cy="304800"/>
          </a:xfrm>
          <a:prstGeom prst="rect">
            <a:avLst/>
          </a:prstGeom>
        </p:spPr>
        <p:txBody>
          <a:bodyPr vert="horz" wrap="none" lIns="0" tIns="0" rIns="0" bIns="0" rtlCol="0" anchor="b" anchorCtr="0"/>
          <a:lstStyle>
            <a:defPPr>
              <a:defRPr lang="en-US"/>
            </a:defPPr>
            <a:lvl1pPr marL="0" algn="r" defTabSz="914400" rtl="0" eaLnBrk="1" latinLnBrk="0" hangingPunct="1">
              <a:defRPr sz="1000" b="1" kern="1200">
                <a:solidFill>
                  <a:srgbClr val="5F5B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z="1333" smtClean="0"/>
              <a:pPr/>
              <a:t>‹#›</a:t>
            </a:fld>
            <a:endParaRPr lang="en-US" sz="1333"/>
          </a:p>
        </p:txBody>
      </p:sp>
    </p:spTree>
    <p:custDataLst>
      <p:tags r:id="rId1"/>
    </p:custDataLst>
    <p:extLst>
      <p:ext uri="{BB962C8B-B14F-4D97-AF65-F5344CB8AC3E}">
        <p14:creationId xmlns:p14="http://schemas.microsoft.com/office/powerpoint/2010/main" val="1948473426"/>
      </p:ext>
    </p:extLst>
  </p:cSld>
  <p:clrMapOvr>
    <a:masterClrMapping/>
  </p:clrMapOvr>
  <p:extLst>
    <p:ext uri="{DCECCB84-F9BA-43D5-87BE-67443E8EF086}">
      <p15:sldGuideLst xmlns:p15="http://schemas.microsoft.com/office/powerpoint/2012/main">
        <p15:guide id="1" orient="horz" pos="505">
          <p15:clr>
            <a:srgbClr val="FBAE40"/>
          </p15:clr>
        </p15:guide>
        <p15:guide id="2" pos="458">
          <p15:clr>
            <a:srgbClr val="FBAE40"/>
          </p15:clr>
        </p15:guide>
        <p15:guide id="3" pos="806">
          <p15:clr>
            <a:srgbClr val="FBAE40"/>
          </p15:clr>
        </p15:guide>
        <p15:guide id="4" orient="horz" pos="32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Oral or Post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5600" y="1889869"/>
            <a:ext cx="10363200" cy="14700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6038" rIns="45720" bIns="46038" numCol="1" anchor="b" anchorCtr="0" compatLnSpc="1">
            <a:prstTxWarp prst="textNoShape">
              <a:avLst/>
            </a:prstTxWarp>
          </a:bodyPr>
          <a:lstStyle>
            <a:lvl1pPr algn="l">
              <a:defRPr lang="en-US" sz="3733" b="0" dirty="0">
                <a:solidFill>
                  <a:schemeClr val="tx2"/>
                </a:solidFill>
              </a:defRPr>
            </a:lvl1pPr>
          </a:lstStyle>
          <a:p>
            <a:pPr lvl="0"/>
            <a:r>
              <a:rPr lang="en-US"/>
              <a:t>Click to add title</a:t>
            </a:r>
          </a:p>
        </p:txBody>
      </p:sp>
      <p:sp>
        <p:nvSpPr>
          <p:cNvPr id="3" name="Subtitle 2"/>
          <p:cNvSpPr>
            <a:spLocks noGrp="1"/>
          </p:cNvSpPr>
          <p:nvPr>
            <p:ph type="subTitle" idx="1" hasCustomPrompt="1"/>
          </p:nvPr>
        </p:nvSpPr>
        <p:spPr>
          <a:xfrm>
            <a:off x="355600" y="3428213"/>
            <a:ext cx="10363200" cy="419616"/>
          </a:xfrm>
        </p:spPr>
        <p:txBody>
          <a:bodyPr>
            <a:noAutofit/>
          </a:bodyPr>
          <a:lstStyle>
            <a:lvl1pPr marL="0" indent="0" algn="l">
              <a:spcBef>
                <a:spcPts val="0"/>
              </a:spcBef>
              <a:spcAft>
                <a:spcPts val="0"/>
              </a:spcAft>
              <a:buNone/>
              <a:defRPr sz="2133" b="0">
                <a:solidFill>
                  <a:schemeClr val="accent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add authors</a:t>
            </a:r>
          </a:p>
        </p:txBody>
      </p:sp>
      <p:sp>
        <p:nvSpPr>
          <p:cNvPr id="5" name="Text Placeholder 4">
            <a:extLst>
              <a:ext uri="{FF2B5EF4-FFF2-40B4-BE49-F238E27FC236}">
                <a16:creationId xmlns:a16="http://schemas.microsoft.com/office/drawing/2014/main" id="{70C96920-974E-4924-9A66-A625F1502062}"/>
              </a:ext>
            </a:extLst>
          </p:cNvPr>
          <p:cNvSpPr>
            <a:spLocks noGrp="1"/>
          </p:cNvSpPr>
          <p:nvPr>
            <p:ph type="body" sz="quarter" idx="12" hasCustomPrompt="1"/>
          </p:nvPr>
        </p:nvSpPr>
        <p:spPr>
          <a:xfrm>
            <a:off x="355600" y="3916151"/>
            <a:ext cx="10363200" cy="353043"/>
          </a:xfrm>
        </p:spPr>
        <p:txBody>
          <a:bodyPr/>
          <a:lstStyle>
            <a:lvl1pPr>
              <a:defRPr sz="1867"/>
            </a:lvl1pPr>
          </a:lstStyle>
          <a:p>
            <a:pPr lvl="0"/>
            <a:r>
              <a:rPr lang="en-US"/>
              <a:t>Click to add affiliations</a:t>
            </a:r>
            <a:endParaRPr lang="en-GB"/>
          </a:p>
        </p:txBody>
      </p:sp>
      <p:cxnSp>
        <p:nvCxnSpPr>
          <p:cNvPr id="8" name="Straight Connector 7">
            <a:extLst>
              <a:ext uri="{FF2B5EF4-FFF2-40B4-BE49-F238E27FC236}">
                <a16:creationId xmlns:a16="http://schemas.microsoft.com/office/drawing/2014/main" id="{AD31A060-BF6C-7A4D-ABE0-16F3C9CB32BD}"/>
              </a:ext>
            </a:extLst>
          </p:cNvPr>
          <p:cNvCxnSpPr/>
          <p:nvPr userDrawn="1"/>
        </p:nvCxnSpPr>
        <p:spPr>
          <a:xfrm>
            <a:off x="11452025" y="6310764"/>
            <a:ext cx="0" cy="36648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Line">
            <a:extLst>
              <a:ext uri="{FF2B5EF4-FFF2-40B4-BE49-F238E27FC236}">
                <a16:creationId xmlns:a16="http://schemas.microsoft.com/office/drawing/2014/main" id="{FA9BB431-4FB6-604D-8486-42335F698D13}"/>
              </a:ext>
              <a:ext uri="{C183D7F6-B498-43B3-948B-1728B52AA6E4}">
                <adec:decorative xmlns:adec="http://schemas.microsoft.com/office/drawing/2017/decorative" val="1"/>
              </a:ext>
            </a:extLst>
          </p:cNvPr>
          <p:cNvCxnSpPr>
            <a:cxnSpLocks/>
          </p:cNvCxnSpPr>
          <p:nvPr userDrawn="1"/>
        </p:nvCxnSpPr>
        <p:spPr bwMode="black">
          <a:xfrm>
            <a:off x="355600" y="6149371"/>
            <a:ext cx="11457939" cy="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pic>
        <p:nvPicPr>
          <p:cNvPr id="12" name="Bristol Myers Squibb" descr="Bristol Myers Squibb">
            <a:extLst>
              <a:ext uri="{FF2B5EF4-FFF2-40B4-BE49-F238E27FC236}">
                <a16:creationId xmlns:a16="http://schemas.microsoft.com/office/drawing/2014/main" id="{2E84297A-D8F0-1542-AEC0-F79694313F23}"/>
              </a:ext>
            </a:extLst>
          </p:cNvPr>
          <p:cNvPicPr>
            <a:picLocks noChangeAspect="1"/>
          </p:cNvPicPr>
          <p:nvPr userDrawn="1"/>
        </p:nvPicPr>
        <p:blipFill>
          <a:blip r:embed="rId3"/>
          <a:stretch>
            <a:fillRect/>
          </a:stretch>
        </p:blipFill>
        <p:spPr bwMode="black">
          <a:xfrm>
            <a:off x="212344" y="6149372"/>
            <a:ext cx="2170176" cy="547761"/>
          </a:xfrm>
          <a:prstGeom prst="rect">
            <a:avLst/>
          </a:prstGeom>
          <a:noFill/>
        </p:spPr>
      </p:pic>
      <p:cxnSp>
        <p:nvCxnSpPr>
          <p:cNvPr id="14" name="Line">
            <a:extLst>
              <a:ext uri="{FF2B5EF4-FFF2-40B4-BE49-F238E27FC236}">
                <a16:creationId xmlns:a16="http://schemas.microsoft.com/office/drawing/2014/main" id="{A9A6C4C3-FDB1-9B4C-B487-8EDA08A31FB1}"/>
              </a:ext>
              <a:ext uri="{C183D7F6-B498-43B3-948B-1728B52AA6E4}">
                <adec:decorative xmlns:adec="http://schemas.microsoft.com/office/drawing/2017/decorative" val="1"/>
              </a:ext>
            </a:extLst>
          </p:cNvPr>
          <p:cNvCxnSpPr/>
          <p:nvPr userDrawn="1"/>
        </p:nvCxnSpPr>
        <p:spPr bwMode="black">
          <a:xfrm>
            <a:off x="2367281" y="6287785"/>
            <a:ext cx="0" cy="30480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sp>
        <p:nvSpPr>
          <p:cNvPr id="16" name="Disclaimer">
            <a:extLst>
              <a:ext uri="{FF2B5EF4-FFF2-40B4-BE49-F238E27FC236}">
                <a16:creationId xmlns:a16="http://schemas.microsoft.com/office/drawing/2014/main" id="{9275B60B-B00D-8D46-A0A8-CE787E2ADA6A}"/>
              </a:ext>
            </a:extLst>
          </p:cNvPr>
          <p:cNvSpPr txBox="1"/>
          <p:nvPr userDrawn="1"/>
        </p:nvSpPr>
        <p:spPr>
          <a:xfrm>
            <a:off x="6809763" y="6287785"/>
            <a:ext cx="4279392" cy="304800"/>
          </a:xfrm>
          <a:prstGeom prst="rect">
            <a:avLst/>
          </a:prstGeom>
          <a:noFill/>
        </p:spPr>
        <p:txBody>
          <a:bodyPr wrap="square" lIns="0" tIns="0" rIns="0" bIns="12192" rtlCol="0" anchor="b" anchorCtr="0">
            <a:noAutofit/>
          </a:bodyPr>
          <a:lstStyle/>
          <a:p>
            <a:pPr marL="0" indent="0" algn="r">
              <a:lnSpc>
                <a:spcPct val="100000"/>
              </a:lnSpc>
              <a:spcBef>
                <a:spcPts val="0"/>
              </a:spcBef>
              <a:buSzPct val="100000"/>
              <a:buFontTx/>
              <a:buNone/>
            </a:pPr>
            <a:r>
              <a:rPr lang="en-US" sz="1067" b="0">
                <a:solidFill>
                  <a:srgbClr val="5F5B5A"/>
                </a:solidFill>
              </a:rPr>
              <a:t>Highly Confidential</a:t>
            </a:r>
          </a:p>
        </p:txBody>
      </p:sp>
      <p:sp>
        <p:nvSpPr>
          <p:cNvPr id="17" name="Slide Number Placeholder 3">
            <a:extLst>
              <a:ext uri="{FF2B5EF4-FFF2-40B4-BE49-F238E27FC236}">
                <a16:creationId xmlns:a16="http://schemas.microsoft.com/office/drawing/2014/main" id="{69DCFE05-4CBA-9242-995A-578AD4B8D6BD}"/>
              </a:ext>
            </a:extLst>
          </p:cNvPr>
          <p:cNvSpPr txBox="1">
            <a:spLocks/>
          </p:cNvSpPr>
          <p:nvPr userDrawn="1"/>
        </p:nvSpPr>
        <p:spPr>
          <a:xfrm>
            <a:off x="11386819" y="6287785"/>
            <a:ext cx="426720" cy="304800"/>
          </a:xfrm>
          <a:prstGeom prst="rect">
            <a:avLst/>
          </a:prstGeom>
        </p:spPr>
        <p:txBody>
          <a:bodyPr vert="horz" wrap="none" lIns="0" tIns="0" rIns="0" bIns="0" rtlCol="0" anchor="b" anchorCtr="0"/>
          <a:lstStyle>
            <a:defPPr>
              <a:defRPr lang="en-US"/>
            </a:defPPr>
            <a:lvl1pPr marL="0" algn="r" defTabSz="914400" rtl="0" eaLnBrk="1" latinLnBrk="0" hangingPunct="1">
              <a:defRPr sz="1000" b="1" kern="1200">
                <a:solidFill>
                  <a:srgbClr val="5F5B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z="1333" smtClean="0"/>
              <a:pPr/>
              <a:t>‹#›</a:t>
            </a:fld>
            <a:endParaRPr lang="en-US" sz="1333"/>
          </a:p>
        </p:txBody>
      </p:sp>
    </p:spTree>
    <p:custDataLst>
      <p:tags r:id="rId1"/>
    </p:custDataLst>
    <p:extLst>
      <p:ext uri="{BB962C8B-B14F-4D97-AF65-F5344CB8AC3E}">
        <p14:creationId xmlns:p14="http://schemas.microsoft.com/office/powerpoint/2010/main" val="16896225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8462" y="1397000"/>
            <a:ext cx="11435077" cy="4622800"/>
          </a:xfrm>
        </p:spPr>
        <p:txBody>
          <a:bodyPr/>
          <a:lstStyle>
            <a:lvl1pPr marL="0" indent="0">
              <a:buNone/>
              <a:defRPr b="0">
                <a:solidFill>
                  <a:schemeClr val="tx2"/>
                </a:solidFill>
              </a:defRPr>
            </a:lvl1pPr>
            <a:lvl2pPr marL="256026" indent="-256026">
              <a:buFont typeface="Arial" panose="020B0604020202020204" pitchFamily="34" charset="0"/>
              <a:buChar char="•"/>
              <a:defRPr/>
            </a:lvl2pPr>
            <a:lvl3pPr marL="755885" indent="-341367">
              <a:buFont typeface="Arial" panose="020B0604020202020204" pitchFamily="34" charset="0"/>
              <a:buChar char="–"/>
              <a:defRPr/>
            </a:lvl3pPr>
            <a:lvl4pPr marL="1182594" indent="-268217">
              <a:buFont typeface="Arial" panose="020B0604020202020204" pitchFamily="34" charset="0"/>
              <a:buChar char="•"/>
              <a:defRPr/>
            </a:lvl4pPr>
            <a:lvl5pPr marL="1609304" indent="-304792">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47389"/>
      </p:ext>
    </p:extLst>
  </p:cSld>
  <p:clrMapOvr>
    <a:masterClrMapping/>
  </p:clrMapOvr>
  <p:extLst>
    <p:ext uri="{DCECCB84-F9BA-43D5-87BE-67443E8EF086}">
      <p15:sldGuideLst xmlns:p15="http://schemas.microsoft.com/office/powerpoint/2012/main">
        <p15:guide id="1" orient="horz" pos="6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78461" y="1396999"/>
            <a:ext cx="5552016" cy="47286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1"/>
          </p:nvPr>
        </p:nvSpPr>
        <p:spPr>
          <a:xfrm>
            <a:off x="6266179" y="1397001"/>
            <a:ext cx="5547360" cy="4728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105856064"/>
      </p:ext>
    </p:extLst>
  </p:cSld>
  <p:clrMapOvr>
    <a:masterClrMapping/>
  </p:clrMapOvr>
  <p:extLst>
    <p:ext uri="{DCECCB84-F9BA-43D5-87BE-67443E8EF086}">
      <p15:sldGuideLst xmlns:p15="http://schemas.microsoft.com/office/powerpoint/2012/main">
        <p15:guide id="1" orient="horz" pos="6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79200" y="1397000"/>
            <a:ext cx="5553600" cy="561109"/>
          </a:xfrm>
        </p:spPr>
        <p:txBody>
          <a:bodyPr anchor="t"/>
          <a:lstStyle>
            <a:lvl1pPr marL="0" indent="0">
              <a:buNone/>
              <a:defRPr sz="2400" b="1">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 Placeholder 4"/>
          <p:cNvSpPr>
            <a:spLocks noGrp="1"/>
          </p:cNvSpPr>
          <p:nvPr>
            <p:ph type="body" sz="quarter" idx="3"/>
          </p:nvPr>
        </p:nvSpPr>
        <p:spPr>
          <a:xfrm>
            <a:off x="6268800" y="1397000"/>
            <a:ext cx="5553600" cy="561109"/>
          </a:xfrm>
        </p:spPr>
        <p:txBody>
          <a:bodyPr anchor="t"/>
          <a:lstStyle>
            <a:lvl1pPr marL="0" indent="0">
              <a:buNone/>
              <a:defRPr sz="2400" b="1">
                <a:solidFill>
                  <a:schemeClr val="tx2"/>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9" name="Content Placeholder 8"/>
          <p:cNvSpPr>
            <a:spLocks noGrp="1"/>
          </p:cNvSpPr>
          <p:nvPr>
            <p:ph sz="quarter" idx="11"/>
          </p:nvPr>
        </p:nvSpPr>
        <p:spPr>
          <a:xfrm>
            <a:off x="379200" y="2022765"/>
            <a:ext cx="5553600" cy="4042833"/>
          </a:xfrm>
        </p:spPr>
        <p:txBody>
          <a:bodyPr/>
          <a:lstStyle>
            <a:lvl1pPr>
              <a:defRPr sz="2133"/>
            </a:lvl1pPr>
            <a:lvl2pPr>
              <a:defRPr sz="1867"/>
            </a:lvl2pPr>
            <a:lvl3pPr marL="609585" indent="-194728">
              <a:defRPr sz="1600"/>
            </a:lvl3pPr>
            <a:lvl4pPr marL="1071007" indent="-156629">
              <a:defRPr sz="1467"/>
            </a:lvl4pPr>
            <a:lvl5pPr marL="1523962" indent="-220128">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2"/>
          </p:nvPr>
        </p:nvSpPr>
        <p:spPr>
          <a:xfrm>
            <a:off x="6268800" y="2022765"/>
            <a:ext cx="5553600" cy="4042833"/>
          </a:xfrm>
        </p:spPr>
        <p:txBody>
          <a:bodyPr/>
          <a:lstStyle>
            <a:lvl1pPr>
              <a:defRPr sz="2133"/>
            </a:lvl1pPr>
            <a:lvl2pPr>
              <a:defRPr sz="1867"/>
            </a:lvl2pPr>
            <a:lvl3pPr marL="609585" indent="-194728">
              <a:defRPr sz="1600"/>
            </a:lvl3pPr>
            <a:lvl4pPr marL="1071007" indent="-156629">
              <a:defRPr sz="1467"/>
            </a:lvl4pPr>
            <a:lvl5pPr marL="1523962" indent="-220128">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70192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6450888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44964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a:ln w="9525">
            <a:noFill/>
            <a:miter lim="800000"/>
            <a:headEnd/>
            <a:tailEnd/>
          </a:ln>
        </p:spPr>
        <p:txBody>
          <a:bodyPr vert="horz" wrap="square" lIns="0" tIns="45720" rIns="0" bIns="45720" numCol="1" anchor="b" anchorCtr="0" compatLnSpc="1">
            <a:prstTxWarp prst="textNoShape">
              <a:avLst/>
            </a:prstTxWarp>
          </a:bodyPr>
          <a:lstStyle>
            <a:lvl1pPr>
              <a:defRPr lang="en-US" dirty="0"/>
            </a:lvl1pPr>
          </a:lstStyle>
          <a:p>
            <a:pPr lvl="0"/>
            <a:r>
              <a:rPr lang="en-GB"/>
              <a:t>Click to Edit Master Title Style</a:t>
            </a:r>
            <a:endParaRPr lang="en-US"/>
          </a:p>
        </p:txBody>
      </p:sp>
    </p:spTree>
    <p:custDataLst>
      <p:tags r:id="rId1"/>
    </p:custDataLst>
    <p:extLst>
      <p:ext uri="{BB962C8B-B14F-4D97-AF65-F5344CB8AC3E}">
        <p14:creationId xmlns:p14="http://schemas.microsoft.com/office/powerpoint/2010/main" val="314762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8"/>
          <p:cNvSpPr>
            <a:spLocks noGrp="1"/>
          </p:cNvSpPr>
          <p:nvPr>
            <p:ph type="title" hasCustomPrompt="1"/>
          </p:nvPr>
        </p:nvSpPr>
        <p:spPr>
          <a:xfrm>
            <a:off x="316085" y="192000"/>
            <a:ext cx="11687535" cy="672000"/>
          </a:xfrm>
          <a:prstGeom prst="rect">
            <a:avLst/>
          </a:prstGeom>
        </p:spPr>
        <p:txBody>
          <a:bodyPr vert="horz"/>
          <a:lstStyle>
            <a:lvl1pPr algn="l" defTabSz="609586" rtl="0" eaLnBrk="1" latinLnBrk="0" hangingPunct="1">
              <a:lnSpc>
                <a:spcPct val="100000"/>
              </a:lnSpc>
              <a:spcBef>
                <a:spcPct val="0"/>
              </a:spcBef>
              <a:buNone/>
              <a:defRPr lang="en-GB" sz="28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0135424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rIns="0" numCol="2" spcCol="301752"/>
          <a:lstStyle>
            <a:lvl1pPr marL="411470" indent="-411470">
              <a:buFont typeface="+mj-lt"/>
              <a:buAutoNum type="arabicPeriod"/>
              <a:tabLst/>
              <a:defRPr/>
            </a:lvl1pPr>
            <a:lvl2pPr marL="640064" indent="-228594">
              <a:tabLst/>
              <a:defRPr/>
            </a:lvl2pPr>
            <a:lvl3pPr marL="868658" indent="-228594">
              <a:tabLst/>
              <a:defRPr/>
            </a:lvl3pPr>
            <a:lvl4pPr marL="1097253" indent="-228594">
              <a:tabLst/>
              <a:defRPr/>
            </a:lvl4pPr>
            <a:lvl5pPr marL="1325847" indent="-228594">
              <a:tabLst/>
              <a:defRPr/>
            </a:lvl5pPr>
            <a:lvl6pPr marL="1554441" indent="-228594">
              <a:tabLst/>
              <a:defRPr/>
            </a:lvl6pPr>
            <a:lvl7pPr marL="1783035" indent="-228594">
              <a:tabLst/>
              <a:defRPr/>
            </a:lvl7pPr>
            <a:lvl8pPr marL="2011630" indent="-228594">
              <a:tabLst/>
              <a:defRPr/>
            </a:lvl8pPr>
            <a:lvl9pPr marL="2240224" indent="-228594">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411952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58" y="1554480"/>
            <a:ext cx="557784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8400" y="1554480"/>
            <a:ext cx="5577840"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D8B1-1581-4488-A1A4-886D01EEFD4F}"/>
              </a:ext>
            </a:extLst>
          </p:cNvPr>
          <p:cNvSpPr>
            <a:spLocks noGrp="1"/>
          </p:cNvSpPr>
          <p:nvPr>
            <p:ph type="title" hasCustomPrompt="1"/>
          </p:nvPr>
        </p:nvSpPr>
        <p:spPr/>
        <p:txBody>
          <a:bodyPr/>
          <a:lstStyle>
            <a:lvl1pPr>
              <a:defRPr/>
            </a:lvl1pPr>
          </a:lstStyle>
          <a:p>
            <a:r>
              <a:rPr lang="en-US"/>
              <a:t>[Slide title]</a:t>
            </a:r>
          </a:p>
        </p:txBody>
      </p:sp>
    </p:spTree>
    <p:extLst>
      <p:ext uri="{BB962C8B-B14F-4D97-AF65-F5344CB8AC3E}">
        <p14:creationId xmlns:p14="http://schemas.microsoft.com/office/powerpoint/2010/main" val="223725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Slide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125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Text">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5" imgW="352" imgH="355" progId="TCLayout.ActiveDocument.1">
                  <p:embed/>
                </p:oleObj>
              </mc:Choice>
              <mc:Fallback>
                <p:oleObj name="think-cell Slide" r:id="rId5" imgW="352" imgH="355" progId="TCLayout.ActiveDocument.1">
                  <p:embed/>
                  <p:pic>
                    <p:nvPicPr>
                      <p:cNvPr id="4" name="Object 3" hidden="1"/>
                      <p:cNvPicPr/>
                      <p:nvPr/>
                    </p:nvPicPr>
                    <p:blipFill>
                      <a:blip r:embed="rId6"/>
                      <a:stretch>
                        <a:fillRect/>
                      </a:stretch>
                    </p:blipFill>
                    <p:spPr>
                      <a:xfrm>
                        <a:off x="1589" y="1589"/>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1" y="1"/>
            <a:ext cx="158751" cy="158751"/>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3400" b="0" i="0" baseline="0">
              <a:solidFill>
                <a:srgbClr val="FFFFFF"/>
              </a:solidFill>
              <a:latin typeface="Century Gothic" panose="020B0502020202020204" pitchFamily="34" charset="0"/>
              <a:ea typeface="+mj-ea"/>
              <a:cs typeface="+mj-cs"/>
              <a:sym typeface="Century Gothic" panose="020B0502020202020204" pitchFamily="34" charset="0"/>
            </a:endParaRPr>
          </a:p>
        </p:txBody>
      </p:sp>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711201" y="649693"/>
            <a:ext cx="10933351" cy="470899"/>
          </a:xfrm>
        </p:spPr>
        <p:txBody>
          <a:bodyPr/>
          <a:lstStyle>
            <a:lvl1pPr>
              <a:defRPr sz="3400">
                <a:latin typeface="+mj-lt"/>
                <a:ea typeface="+mj-ea"/>
                <a:cs typeface="+mj-cs"/>
                <a:sym typeface="+mj-lt"/>
              </a:defRPr>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401" y="2085629"/>
            <a:ext cx="10933801" cy="4089131"/>
          </a:xfrm>
        </p:spPr>
        <p:txBody>
          <a:bodyPr/>
          <a:lstStyle>
            <a:lvl1pPr>
              <a:lnSpc>
                <a:spcPct val="100000"/>
              </a:lnSpc>
              <a:spcBef>
                <a:spcPts val="0"/>
              </a:spcBef>
              <a:spcAft>
                <a:spcPts val="0"/>
              </a:spcAft>
              <a:buClr>
                <a:srgbClr val="002060"/>
              </a:buClr>
              <a:defRPr sz="2000">
                <a:latin typeface="+mn-lt"/>
                <a:ea typeface="+mn-ea"/>
                <a:cs typeface="+mn-cs"/>
                <a:sym typeface="+mn-lt"/>
              </a:defRPr>
            </a:lvl1pPr>
            <a:lvl2pPr>
              <a:lnSpc>
                <a:spcPct val="100000"/>
              </a:lnSpc>
              <a:spcBef>
                <a:spcPts val="0"/>
              </a:spcBef>
              <a:spcAft>
                <a:spcPts val="0"/>
              </a:spcAft>
              <a:buClr>
                <a:srgbClr val="002060"/>
              </a:buClr>
              <a:defRPr sz="2000">
                <a:latin typeface="+mn-lt"/>
                <a:ea typeface="+mn-ea"/>
                <a:cs typeface="+mn-cs"/>
                <a:sym typeface="+mn-lt"/>
              </a:defRPr>
            </a:lvl2pPr>
            <a:lvl3pPr>
              <a:lnSpc>
                <a:spcPct val="100000"/>
              </a:lnSpc>
              <a:spcBef>
                <a:spcPts val="0"/>
              </a:spcBef>
              <a:spcAft>
                <a:spcPts val="0"/>
              </a:spcAft>
              <a:buClr>
                <a:srgbClr val="002060"/>
              </a:buClr>
              <a:defRPr sz="2000">
                <a:latin typeface="+mn-lt"/>
                <a:ea typeface="+mn-ea"/>
                <a:cs typeface="+mn-cs"/>
                <a:sym typeface="+mn-lt"/>
              </a:defRPr>
            </a:lvl3pPr>
            <a:lvl4pPr>
              <a:lnSpc>
                <a:spcPct val="100000"/>
              </a:lnSpc>
              <a:spcBef>
                <a:spcPts val="0"/>
              </a:spcBef>
              <a:spcAft>
                <a:spcPts val="0"/>
              </a:spcAft>
              <a:buClr>
                <a:srgbClr val="002060"/>
              </a:buClr>
              <a:defRPr sz="2800">
                <a:latin typeface="+mn-lt"/>
                <a:ea typeface="+mn-ea"/>
                <a:cs typeface="+mn-cs"/>
                <a:sym typeface="+mn-lt"/>
              </a:defRPr>
            </a:lvl4pPr>
            <a:lvl5pPr>
              <a:lnSpc>
                <a:spcPct val="100000"/>
              </a:lnSpc>
              <a:spcBef>
                <a:spcPts val="0"/>
              </a:spcBef>
              <a:spcAft>
                <a:spcPts val="0"/>
              </a:spcAft>
              <a:buClr>
                <a:srgbClr val="002060"/>
              </a:buClr>
              <a:defRPr sz="2800">
                <a:solidFill>
                  <a:schemeClr val="tx1"/>
                </a:solidFill>
                <a:latin typeface="+mn-lt"/>
                <a:ea typeface="+mn-ea"/>
                <a:cs typeface="+mn-cs"/>
                <a:sym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right" hidden="1"/>
          <p:cNvSpPr txBox="1"/>
          <p:nvPr userDrawn="1"/>
        </p:nvSpPr>
        <p:spPr>
          <a:xfrm rot="16200000">
            <a:off x="9486902" y="3612210"/>
            <a:ext cx="5133975" cy="96950"/>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mn-lt"/>
              </a:rPr>
              <a:t>Copyright © 2019 by Boston Consulting Group. All rights reserved.</a:t>
            </a:r>
          </a:p>
        </p:txBody>
      </p:sp>
      <p:sp>
        <p:nvSpPr>
          <p:cNvPr id="7" name="Rectangle 48"/>
          <p:cNvSpPr>
            <a:spLocks noGrp="1" noChangeArrowheads="1"/>
          </p:cNvSpPr>
          <p:nvPr>
            <p:ph type="sldNum" sz="quarter" idx="4"/>
          </p:nvPr>
        </p:nvSpPr>
        <p:spPr bwMode="auto">
          <a:xfrm>
            <a:off x="711201" y="6490208"/>
            <a:ext cx="520700" cy="304800"/>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l" eaLnBrk="0" hangingPunct="0">
              <a:defRPr sz="900" b="0">
                <a:solidFill>
                  <a:schemeClr val="tx1"/>
                </a:solidFill>
                <a:latin typeface="Arial Narrow" pitchFamily="34" charset="0"/>
              </a:defRPr>
            </a:lvl1pPr>
          </a:lstStyle>
          <a:p>
            <a:pPr fontAlgn="base">
              <a:spcBef>
                <a:spcPct val="0"/>
              </a:spcBef>
              <a:spcAft>
                <a:spcPct val="0"/>
              </a:spcAft>
              <a:defRPr/>
            </a:pPr>
            <a:fld id="{D9A3D3D0-E52F-4F0C-AF52-8E2B6D34E507}" type="slidenum">
              <a:rPr lang="en-US" smtClean="0">
                <a:solidFill>
                  <a:prstClr val="black"/>
                </a:solidFill>
              </a:rPr>
              <a:pPr fontAlgn="base">
                <a:spcBef>
                  <a:spcPct val="0"/>
                </a:spcBef>
                <a:spcAft>
                  <a:spcPct val="0"/>
                </a:spcAft>
                <a:defRPr/>
              </a:pPr>
              <a:t>‹#›</a:t>
            </a:fld>
            <a:endParaRPr lang="en-US">
              <a:solidFill>
                <a:prstClr val="black"/>
              </a:solidFill>
            </a:endParaRPr>
          </a:p>
        </p:txBody>
      </p:sp>
    </p:spTree>
    <p:extLst>
      <p:ext uri="{BB962C8B-B14F-4D97-AF65-F5344CB8AC3E}">
        <p14:creationId xmlns:p14="http://schemas.microsoft.com/office/powerpoint/2010/main" val="1082533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ig Statement - Amber">
    <p:bg>
      <p:bgPr>
        <a:gradFill>
          <a:gsLst>
            <a:gs pos="0">
              <a:srgbClr val="FFFBF4"/>
            </a:gs>
            <a:gs pos="100000">
              <a:srgbClr val="FFECCD"/>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44BE-F5F5-DB40-B805-09B59F695DCE}"/>
              </a:ext>
            </a:extLst>
          </p:cNvPr>
          <p:cNvSpPr>
            <a:spLocks noGrp="1"/>
          </p:cNvSpPr>
          <p:nvPr>
            <p:ph type="title" hasCustomPrompt="1"/>
          </p:nvPr>
        </p:nvSpPr>
        <p:spPr>
          <a:xfrm>
            <a:off x="365760" y="365760"/>
            <a:ext cx="11460480" cy="914400"/>
          </a:xfrm>
        </p:spPr>
        <p:txBody>
          <a:bodyPr/>
          <a:lstStyle/>
          <a:p>
            <a:r>
              <a:rPr lang="en-US"/>
              <a:t>[Optional 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a:xfrm>
            <a:off x="365760" y="1554479"/>
            <a:ext cx="8524240" cy="4572000"/>
          </a:xfrm>
        </p:spPr>
        <p:txBody>
          <a:bodyPr>
            <a:noAutofit/>
          </a:bodyPr>
          <a:lstStyle>
            <a:lvl1pPr marL="0" indent="0">
              <a:lnSpc>
                <a:spcPct val="90000"/>
              </a:lnSpc>
              <a:spcBef>
                <a:spcPts val="0"/>
              </a:spcBef>
              <a:buFontTx/>
              <a:buNone/>
              <a:defRPr sz="6000" b="0" spc="0" baseline="0">
                <a:solidFill>
                  <a:schemeClr val="tx1"/>
                </a:solidFill>
                <a:latin typeface="+mn-lt"/>
              </a:defRPr>
            </a:lvl1pPr>
            <a:lvl2pPr marL="228594">
              <a:spcBef>
                <a:spcPts val="1200"/>
              </a:spcBef>
              <a:defRPr/>
            </a:lvl2pPr>
            <a:lvl3pPr marL="457189">
              <a:defRPr/>
            </a:lvl3pPr>
            <a:lvl4pPr marL="685783">
              <a:defRPr/>
            </a:lvl4pPr>
            <a:lvl5pPr marL="914377">
              <a:defRPr/>
            </a:lvl5pPr>
            <a:lvl6pPr marL="1142971">
              <a:defRPr/>
            </a:lvl6pPr>
            <a:lvl7pPr marL="1371566">
              <a:defRPr/>
            </a:lvl7pPr>
            <a:lvl8pPr marL="1600160">
              <a:defRPr/>
            </a:lvl8pPr>
            <a:lvl9pPr marL="1828754">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Slide Number Placeholder 3">
            <a:extLst>
              <a:ext uri="{FF2B5EF4-FFF2-40B4-BE49-F238E27FC236}">
                <a16:creationId xmlns:a16="http://schemas.microsoft.com/office/drawing/2014/main" id="{A7A49372-BC99-44B1-93F3-52B055BA1B4C}"/>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070797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0DED229-FF74-4A62-88C2-BBB1F4AD1004}"/>
              </a:ext>
            </a:extLst>
          </p:cNvPr>
          <p:cNvSpPr>
            <a:spLocks noGrp="1"/>
          </p:cNvSpPr>
          <p:nvPr>
            <p:ph type="body" sz="quarter" idx="12" hasCustomPrompt="1"/>
          </p:nvPr>
        </p:nvSpPr>
        <p:spPr>
          <a:xfrm>
            <a:off x="9665818" y="0"/>
            <a:ext cx="2526183" cy="249283"/>
          </a:xfrm>
        </p:spPr>
        <p:txBody>
          <a:bodyPr/>
          <a:lstStyle>
            <a:lvl1pPr algn="r">
              <a:defRPr sz="1067">
                <a:solidFill>
                  <a:schemeClr val="tx2"/>
                </a:solidFill>
              </a:defRPr>
            </a:lvl1pPr>
          </a:lstStyle>
          <a:p>
            <a:pPr lvl="0"/>
            <a:r>
              <a:rPr lang="en-US"/>
              <a:t>Study name</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78462" y="1397000"/>
            <a:ext cx="11435077" cy="4622800"/>
          </a:xfrm>
        </p:spPr>
        <p:txBody>
          <a:bodyPr/>
          <a:lstStyle>
            <a:lvl1pPr marL="0" indent="0">
              <a:buNone/>
              <a:defRPr b="0">
                <a:solidFill>
                  <a:schemeClr val="tx2"/>
                </a:solidFill>
              </a:defRPr>
            </a:lvl1pPr>
            <a:lvl2pPr marL="256026" indent="-256026">
              <a:buFont typeface="Arial" panose="020B0604020202020204" pitchFamily="34" charset="0"/>
              <a:buChar char="•"/>
              <a:defRPr/>
            </a:lvl2pPr>
            <a:lvl3pPr marL="755885" indent="-341367">
              <a:buFont typeface="Arial" panose="020B0604020202020204" pitchFamily="34" charset="0"/>
              <a:buChar char="–"/>
              <a:defRPr/>
            </a:lvl3pPr>
            <a:lvl4pPr marL="1182594" indent="-268217">
              <a:buFont typeface="Arial" panose="020B0604020202020204" pitchFamily="34" charset="0"/>
              <a:buChar char="•"/>
              <a:defRPr/>
            </a:lvl4pPr>
            <a:lvl5pPr marL="1609304" indent="-304792">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1980531"/>
      </p:ext>
    </p:extLst>
  </p:cSld>
  <p:clrMapOvr>
    <a:masterClrMapping/>
  </p:clrMapOvr>
  <p:extLst>
    <p:ext uri="{DCECCB84-F9BA-43D5-87BE-67443E8EF086}">
      <p15:sldGuideLst xmlns:p15="http://schemas.microsoft.com/office/powerpoint/2012/main">
        <p15:guide id="1" orient="horz" pos="6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7" name="Text Placeholder 7"/>
          <p:cNvSpPr>
            <a:spLocks noGrp="1"/>
          </p:cNvSpPr>
          <p:nvPr>
            <p:ph type="body" sz="quarter" idx="11" hasCustomPrompt="1"/>
          </p:nvPr>
        </p:nvSpPr>
        <p:spPr>
          <a:xfrm>
            <a:off x="9851136" y="1"/>
            <a:ext cx="2340864" cy="267175"/>
          </a:xfrm>
        </p:spPr>
        <p:txBody>
          <a:bodyPr/>
          <a:lstStyle>
            <a:lvl1pPr algn="r">
              <a:defRPr sz="1400" b="0">
                <a:solidFill>
                  <a:schemeClr val="bg2"/>
                </a:solidFill>
              </a:defRPr>
            </a:lvl1pPr>
          </a:lstStyle>
          <a:p>
            <a:pPr lvl="0"/>
            <a:r>
              <a:rPr lang="en-US"/>
              <a:t>HIGHLY CONFIDENTIAL</a:t>
            </a:r>
          </a:p>
        </p:txBody>
      </p:sp>
      <p:cxnSp>
        <p:nvCxnSpPr>
          <p:cNvPr id="8" name="Straight Connector 7">
            <a:extLst>
              <a:ext uri="{FF2B5EF4-FFF2-40B4-BE49-F238E27FC236}">
                <a16:creationId xmlns:a16="http://schemas.microsoft.com/office/drawing/2014/main" id="{F72FE6E3-A06C-45E8-B6D7-98992BE91393}"/>
              </a:ext>
            </a:extLst>
          </p:cNvPr>
          <p:cNvCxnSpPr>
            <a:cxnSpLocks/>
          </p:cNvCxnSpPr>
          <p:nvPr userDrawn="1"/>
        </p:nvCxnSpPr>
        <p:spPr>
          <a:xfrm>
            <a:off x="164290" y="6415343"/>
            <a:ext cx="1174236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CD64E7F1-99DF-44BC-AB1D-46A6A8CDB9C2}"/>
              </a:ext>
            </a:extLst>
          </p:cNvPr>
          <p:cNvSpPr>
            <a:spLocks noGrp="1"/>
          </p:cNvSpPr>
          <p:nvPr>
            <p:ph type="ctrTitle" hasCustomPrompt="1"/>
          </p:nvPr>
        </p:nvSpPr>
        <p:spPr>
          <a:xfrm>
            <a:off x="355600" y="2062805"/>
            <a:ext cx="10363200" cy="147002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6038" rIns="45720" bIns="46038" numCol="1" anchor="b" anchorCtr="0" compatLnSpc="1">
            <a:prstTxWarp prst="textNoShape">
              <a:avLst/>
            </a:prstTxWarp>
          </a:bodyPr>
          <a:lstStyle>
            <a:lvl1pPr algn="l">
              <a:defRPr lang="en-US" sz="3733" b="0" dirty="0">
                <a:solidFill>
                  <a:schemeClr val="tx2"/>
                </a:solidFill>
              </a:defRPr>
            </a:lvl1pPr>
          </a:lstStyle>
          <a:p>
            <a:pPr lvl="0"/>
            <a:r>
              <a:rPr lang="en-US"/>
              <a:t>Click to add title</a:t>
            </a:r>
          </a:p>
        </p:txBody>
      </p:sp>
      <p:sp>
        <p:nvSpPr>
          <p:cNvPr id="10" name="Subtitle 2">
            <a:extLst>
              <a:ext uri="{FF2B5EF4-FFF2-40B4-BE49-F238E27FC236}">
                <a16:creationId xmlns:a16="http://schemas.microsoft.com/office/drawing/2014/main" id="{D8BF6F45-2C4D-4D26-B263-FD2054C3548D}"/>
              </a:ext>
            </a:extLst>
          </p:cNvPr>
          <p:cNvSpPr>
            <a:spLocks noGrp="1"/>
          </p:cNvSpPr>
          <p:nvPr>
            <p:ph type="subTitle" idx="1" hasCustomPrompt="1"/>
          </p:nvPr>
        </p:nvSpPr>
        <p:spPr>
          <a:xfrm>
            <a:off x="355600" y="3601149"/>
            <a:ext cx="10363200" cy="419616"/>
          </a:xfrm>
        </p:spPr>
        <p:txBody>
          <a:bodyPr>
            <a:noAutofit/>
          </a:bodyPr>
          <a:lstStyle>
            <a:lvl1pPr marL="0" indent="0" algn="l">
              <a:spcBef>
                <a:spcPts val="0"/>
              </a:spcBef>
              <a:spcAft>
                <a:spcPts val="0"/>
              </a:spcAft>
              <a:buNone/>
              <a:defRPr sz="2133" b="0">
                <a:solidFill>
                  <a:schemeClr val="accent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add authors</a:t>
            </a:r>
          </a:p>
        </p:txBody>
      </p:sp>
    </p:spTree>
    <p:custDataLst>
      <p:tags r:id="rId1"/>
    </p:custDataLst>
    <p:extLst>
      <p:ext uri="{BB962C8B-B14F-4D97-AF65-F5344CB8AC3E}">
        <p14:creationId xmlns:p14="http://schemas.microsoft.com/office/powerpoint/2010/main" val="1871987889"/>
      </p:ext>
    </p:extLst>
  </p:cSld>
  <p:clrMapOvr>
    <a:masterClrMapping/>
  </p:clrMapOvr>
  <p:extLst>
    <p:ext uri="{DCECCB84-F9BA-43D5-87BE-67443E8EF086}">
      <p15:sldGuideLst xmlns:p15="http://schemas.microsoft.com/office/powerpoint/2012/main">
        <p15:guide id="1" orient="horz" pos="505">
          <p15:clr>
            <a:srgbClr val="FBAE40"/>
          </p15:clr>
        </p15:guide>
        <p15:guide id="2" pos="458">
          <p15:clr>
            <a:srgbClr val="FBAE40"/>
          </p15:clr>
        </p15:guide>
        <p15:guide id="3" pos="806">
          <p15:clr>
            <a:srgbClr val="FBAE40"/>
          </p15:clr>
        </p15:guide>
        <p15:guide id="4" orient="horz" pos="32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60480"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7539736"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07248" y="1554480"/>
            <a:ext cx="3618992"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4">
            <a:extLst>
              <a:ext uri="{FF2B5EF4-FFF2-40B4-BE49-F238E27FC236}">
                <a16:creationId xmlns:a16="http://schemas.microsoft.com/office/drawing/2014/main" id="{67FB1D32-3E1C-554A-A887-047CEBF6A063}"/>
              </a:ext>
            </a:extLst>
          </p:cNvPr>
          <p:cNvSpPr>
            <a:spLocks noGrp="1"/>
          </p:cNvSpPr>
          <p:nvPr>
            <p:ph type="sldNum" sz="quarter" idx="12"/>
          </p:nvPr>
        </p:nvSpPr>
        <p:spPr/>
        <p:txBody>
          <a:bodyPr/>
          <a:lstStyle/>
          <a:p>
            <a:fld id="{B58DE5F1-E0F9-4CCA-92B7-7A6FC4DFEE14}" type="slidenum">
              <a:rPr lang="en-US" smtClean="0"/>
              <a:pPr/>
              <a:t>‹#›</a:t>
            </a:fld>
            <a:endParaRPr lang="en-US"/>
          </a:p>
        </p:txBody>
      </p:sp>
    </p:spTree>
    <p:extLst>
      <p:ext uri="{BB962C8B-B14F-4D97-AF65-F5344CB8AC3E}">
        <p14:creationId xmlns:p14="http://schemas.microsoft.com/office/powerpoint/2010/main" val="37494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80">
          <p15:clr>
            <a:srgbClr val="FBAE40"/>
          </p15:clr>
        </p15:guide>
        <p15:guide id="4" pos="516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ection Header - Chocolate">
    <p:bg>
      <p:bgPr>
        <a:gradFill>
          <a:gsLst>
            <a:gs pos="0">
              <a:srgbClr val="F6F4F3"/>
            </a:gs>
            <a:gs pos="100000">
              <a:srgbClr val="D2CAC8"/>
            </a:gs>
          </a:gsLst>
          <a:lin ang="5400000" scaled="1"/>
        </a:gradFill>
        <a:effectLst/>
      </p:bgPr>
    </p:bg>
    <p:spTree>
      <p:nvGrpSpPr>
        <p:cNvPr id="1" name=""/>
        <p:cNvGrpSpPr/>
        <p:nvPr/>
      </p:nvGrpSpPr>
      <p:grpSpPr>
        <a:xfrm>
          <a:off x="0" y="0"/>
          <a:ext cx="0" cy="0"/>
          <a:chOff x="0" y="0"/>
          <a:chExt cx="0" cy="0"/>
        </a:xfrm>
      </p:grpSpPr>
      <p:sp>
        <p:nvSpPr>
          <p:cNvPr id="5" name="Subtitle 1">
            <a:extLst>
              <a:ext uri="{FF2B5EF4-FFF2-40B4-BE49-F238E27FC236}">
                <a16:creationId xmlns:a16="http://schemas.microsoft.com/office/drawing/2014/main" id="{3036AABB-FB6C-2340-8AFB-DFFA0E13AE08}"/>
              </a:ext>
            </a:extLst>
          </p:cNvPr>
          <p:cNvSpPr>
            <a:spLocks noGrp="1"/>
          </p:cNvSpPr>
          <p:nvPr>
            <p:ph type="subTitle" idx="1" hasCustomPrompt="1"/>
          </p:nvPr>
        </p:nvSpPr>
        <p:spPr>
          <a:xfrm>
            <a:off x="365759" y="365125"/>
            <a:ext cx="7539992" cy="914400"/>
          </a:xfrm>
        </p:spPr>
        <p:txBody>
          <a:bodyPr>
            <a:noAutofit/>
          </a:bodyPr>
          <a:lstStyle>
            <a:lvl1pPr marL="0" indent="0" algn="l">
              <a:lnSpc>
                <a:spcPct val="90000"/>
              </a:lnSpc>
              <a:spcBef>
                <a:spcPts val="0"/>
              </a:spcBef>
              <a:buNone/>
              <a:defRPr sz="3200" b="1">
                <a:latin typeface="+mj-lt"/>
              </a:defRPr>
            </a:lvl1pPr>
            <a:lvl2pPr marL="0" indent="0" algn="l">
              <a:lnSpc>
                <a:spcPct val="90000"/>
              </a:lnSpc>
              <a:spcBef>
                <a:spcPts val="0"/>
              </a:spcBef>
              <a:buNone/>
              <a:defRPr sz="3200" b="1">
                <a:latin typeface="+mj-lt"/>
              </a:defRPr>
            </a:lvl2pPr>
            <a:lvl3pPr marL="0" indent="0" algn="l">
              <a:lnSpc>
                <a:spcPct val="90000"/>
              </a:lnSpc>
              <a:spcBef>
                <a:spcPts val="0"/>
              </a:spcBef>
              <a:buNone/>
              <a:defRPr sz="3200" b="1">
                <a:latin typeface="+mj-lt"/>
              </a:defRPr>
            </a:lvl3pPr>
            <a:lvl4pPr marL="0" indent="0" algn="l">
              <a:lnSpc>
                <a:spcPct val="90000"/>
              </a:lnSpc>
              <a:spcBef>
                <a:spcPts val="0"/>
              </a:spcBef>
              <a:buNone/>
              <a:defRPr sz="3200" b="1">
                <a:latin typeface="+mj-lt"/>
              </a:defRPr>
            </a:lvl4pPr>
            <a:lvl5pPr marL="0" indent="0" algn="l">
              <a:lnSpc>
                <a:spcPct val="90000"/>
              </a:lnSpc>
              <a:spcBef>
                <a:spcPts val="0"/>
              </a:spcBef>
              <a:buNone/>
              <a:defRPr sz="3200" b="1">
                <a:latin typeface="+mj-lt"/>
              </a:defRPr>
            </a:lvl5pPr>
            <a:lvl6pPr marL="0" indent="0" algn="l">
              <a:lnSpc>
                <a:spcPct val="90000"/>
              </a:lnSpc>
              <a:spcBef>
                <a:spcPts val="0"/>
              </a:spcBef>
              <a:buNone/>
              <a:defRPr sz="3200" b="1">
                <a:latin typeface="+mj-lt"/>
              </a:defRPr>
            </a:lvl6pPr>
            <a:lvl7pPr marL="0" indent="0" algn="l">
              <a:lnSpc>
                <a:spcPct val="90000"/>
              </a:lnSpc>
              <a:spcBef>
                <a:spcPts val="0"/>
              </a:spcBef>
              <a:buNone/>
              <a:defRPr sz="3200" b="1">
                <a:latin typeface="+mj-lt"/>
              </a:defRPr>
            </a:lvl7pPr>
            <a:lvl8pPr marL="0" indent="0" algn="l">
              <a:lnSpc>
                <a:spcPct val="90000"/>
              </a:lnSpc>
              <a:spcBef>
                <a:spcPts val="0"/>
              </a:spcBef>
              <a:buNone/>
              <a:defRPr sz="3200" b="1">
                <a:latin typeface="+mj-lt"/>
              </a:defRPr>
            </a:lvl8pPr>
            <a:lvl9pPr marL="0" indent="0" algn="l">
              <a:lnSpc>
                <a:spcPct val="90000"/>
              </a:lnSpc>
              <a:spcBef>
                <a:spcPts val="0"/>
              </a:spcBef>
              <a:buNone/>
              <a:defRPr sz="3200" b="1">
                <a:latin typeface="+mj-lt"/>
              </a:defRPr>
            </a:lvl9pPr>
          </a:lstStyle>
          <a:p>
            <a:r>
              <a:rPr lang="en-US"/>
              <a:t>[Optional section subtitle/lead-in]</a:t>
            </a:r>
          </a:p>
        </p:txBody>
      </p:sp>
      <p:sp>
        <p:nvSpPr>
          <p:cNvPr id="2" name="Title 2">
            <a:extLst>
              <a:ext uri="{FF2B5EF4-FFF2-40B4-BE49-F238E27FC236}">
                <a16:creationId xmlns:a16="http://schemas.microsoft.com/office/drawing/2014/main" id="{42A20B57-9C1D-4E8F-B2A3-A6062F929C2D}"/>
              </a:ext>
            </a:extLst>
          </p:cNvPr>
          <p:cNvSpPr>
            <a:spLocks noGrp="1"/>
          </p:cNvSpPr>
          <p:nvPr>
            <p:ph type="title" hasCustomPrompt="1"/>
          </p:nvPr>
        </p:nvSpPr>
        <p:spPr>
          <a:xfrm>
            <a:off x="365125" y="1554480"/>
            <a:ext cx="7540371" cy="2743200"/>
          </a:xfrm>
        </p:spPr>
        <p:txBody>
          <a:bodyPr anchor="t" anchorCtr="0"/>
          <a:lstStyle>
            <a:lvl1pPr>
              <a:defRPr sz="6000" b="0" spc="0" baseline="0"/>
            </a:lvl1pPr>
          </a:lstStyle>
          <a:p>
            <a:r>
              <a:rPr lang="en-US"/>
              <a:t>[Section title]</a:t>
            </a:r>
          </a:p>
        </p:txBody>
      </p:sp>
      <p:sp>
        <p:nvSpPr>
          <p:cNvPr id="6" name="Slide Number Placeholder 3">
            <a:extLst>
              <a:ext uri="{FF2B5EF4-FFF2-40B4-BE49-F238E27FC236}">
                <a16:creationId xmlns:a16="http://schemas.microsoft.com/office/drawing/2014/main" id="{FDB1BE67-4AA2-4F98-8F15-39B4F53A1316}"/>
              </a:ext>
            </a:extLst>
          </p:cNvPr>
          <p:cNvSpPr>
            <a:spLocks noGrp="1"/>
          </p:cNvSpPr>
          <p:nvPr>
            <p:ph type="sldNum" sz="quarter" idx="12"/>
          </p:nvPr>
        </p:nvSpPr>
        <p:spPr/>
        <p:txBody>
          <a:bodyPr/>
          <a:lstStyle/>
          <a:p>
            <a:fld id="{A228735E-B5B1-4317-BFB5-F6051567EBB3}" type="slidenum">
              <a:rPr lang="en-US" smtClean="0"/>
              <a:t>‹#›</a:t>
            </a:fld>
            <a:endParaRPr lang="en-US"/>
          </a:p>
        </p:txBody>
      </p:sp>
    </p:spTree>
    <p:extLst>
      <p:ext uri="{BB962C8B-B14F-4D97-AF65-F5344CB8AC3E}">
        <p14:creationId xmlns:p14="http://schemas.microsoft.com/office/powerpoint/2010/main" val="126232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9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692E5CDC-3F8F-AF4C-BDBB-F6335CB85FE8}"/>
              </a:ext>
            </a:extLst>
          </p:cNvPr>
          <p:cNvSpPr>
            <a:spLocks noGrp="1"/>
          </p:cNvSpPr>
          <p:nvPr>
            <p:ph type="body" sz="quarter" idx="10" hasCustomPrompt="1"/>
          </p:nvPr>
        </p:nvSpPr>
        <p:spPr>
          <a:xfrm>
            <a:off x="365760" y="365760"/>
            <a:ext cx="7543165" cy="457200"/>
          </a:xfrm>
        </p:spPr>
        <p:txBody>
          <a:bodyPr/>
          <a:lstStyle>
            <a:lvl1pPr marL="0" marR="0" indent="0" algn="l" defTabSz="914377" rtl="0" eaLnBrk="1" fontAlgn="auto" latinLnBrk="0" hangingPunct="1">
              <a:lnSpc>
                <a:spcPct val="100000"/>
              </a:lnSpc>
              <a:spcBef>
                <a:spcPts val="0"/>
              </a:spcBef>
              <a:spcAft>
                <a:spcPts val="0"/>
              </a:spcAft>
              <a:buClrTx/>
              <a:buSzTx/>
              <a:buFont typeface="Trebuchet MS" panose="020B0603020202020204" pitchFamily="34" charset="0"/>
              <a:buNone/>
              <a:tabLst/>
              <a:defRPr b="1"/>
            </a:lvl1pPr>
            <a:lvl2pPr marL="0" indent="0">
              <a:spcBef>
                <a:spcPts val="0"/>
              </a:spcBef>
              <a:buNone/>
              <a:defRPr b="1"/>
            </a:lvl2pPr>
            <a:lvl3pPr marL="0" indent="0">
              <a:spcBef>
                <a:spcPts val="0"/>
              </a:spcBef>
              <a:buNone/>
              <a:defRPr b="1"/>
            </a:lvl3pPr>
            <a:lvl4pPr marL="0" indent="0">
              <a:spcBef>
                <a:spcPts val="0"/>
              </a:spcBef>
              <a:buNone/>
              <a:defRPr b="1"/>
            </a:lvl4pPr>
            <a:lvl5pPr marL="0" indent="0">
              <a:spcBef>
                <a:spcPts val="0"/>
              </a:spcBef>
              <a:buNone/>
              <a:defRPr b="1"/>
            </a:lvl5pPr>
            <a:lvl6pPr marL="0" indent="0">
              <a:spcBef>
                <a:spcPts val="0"/>
              </a:spcBef>
              <a:buNone/>
              <a:defRPr b="1"/>
            </a:lvl6pPr>
            <a:lvl7pPr marL="0" indent="0">
              <a:spcBef>
                <a:spcPts val="0"/>
              </a:spcBef>
              <a:buNone/>
              <a:defRPr b="1"/>
            </a:lvl7pPr>
            <a:lvl8pPr marL="0" indent="0">
              <a:spcBef>
                <a:spcPts val="0"/>
              </a:spcBef>
              <a:buNone/>
              <a:defRPr b="1"/>
            </a:lvl8pPr>
            <a:lvl9pPr marL="0" indent="0">
              <a:spcBef>
                <a:spcPts val="0"/>
              </a:spcBef>
              <a:buNone/>
              <a:defRPr b="1"/>
            </a:lvl9pPr>
          </a:lstStyle>
          <a:p>
            <a:pPr lvl="0"/>
            <a:r>
              <a:rPr lang="en-US"/>
              <a:t>Division/Therapeutic Area [Edit here]</a:t>
            </a:r>
          </a:p>
        </p:txBody>
      </p:sp>
      <p:sp>
        <p:nvSpPr>
          <p:cNvPr id="2" name="Title 2">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365760" y="1554480"/>
            <a:ext cx="7543165" cy="2560320"/>
          </a:xfrm>
        </p:spPr>
        <p:txBody>
          <a:bodyPr anchor="t" anchorCtr="0"/>
          <a:lstStyle>
            <a:lvl1pPr algn="l">
              <a:defRPr sz="6000" b="0" spc="0" baseline="0"/>
            </a:lvl1pPr>
          </a:lstStyle>
          <a:p>
            <a:r>
              <a:rPr lang="en-US"/>
              <a:t>[Presentation title]</a:t>
            </a:r>
          </a:p>
        </p:txBody>
      </p:sp>
      <p:sp>
        <p:nvSpPr>
          <p:cNvPr id="3" name="Subtitle 3">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365759" y="4343400"/>
            <a:ext cx="7543800" cy="457200"/>
          </a:xfrm>
        </p:spPr>
        <p:txBody>
          <a:bodyPr>
            <a:noAutofit/>
          </a:bodyPr>
          <a:lstStyle>
            <a:lvl1pPr marL="0" indent="0" algn="l">
              <a:spcBef>
                <a:spcPts val="0"/>
              </a:spcBef>
              <a:buNone/>
              <a:defRPr sz="2000" b="1"/>
            </a:lvl1pPr>
            <a:lvl2pPr marL="0" indent="0" algn="l">
              <a:spcBef>
                <a:spcPts val="0"/>
              </a:spcBef>
              <a:buNone/>
              <a:defRPr sz="2000"/>
            </a:lvl2pPr>
            <a:lvl3pPr marL="0" indent="0" algn="l">
              <a:spcBef>
                <a:spcPts val="0"/>
              </a:spcBef>
              <a:buNone/>
              <a:defRPr sz="2000"/>
            </a:lvl3pPr>
            <a:lvl4pPr marL="0" indent="0" algn="l">
              <a:spcBef>
                <a:spcPts val="0"/>
              </a:spcBef>
              <a:buNone/>
              <a:defRPr sz="2000"/>
            </a:lvl4pPr>
            <a:lvl5pPr marL="0" indent="0" algn="l">
              <a:spcBef>
                <a:spcPts val="0"/>
              </a:spcBef>
              <a:buNone/>
              <a:defRPr sz="2000"/>
            </a:lvl5pPr>
            <a:lvl6pPr marL="0" indent="0" algn="l">
              <a:spcBef>
                <a:spcPts val="0"/>
              </a:spcBef>
              <a:buNone/>
              <a:defRPr sz="2000"/>
            </a:lvl6pPr>
            <a:lvl7pPr marL="0" indent="0" algn="l">
              <a:spcBef>
                <a:spcPts val="0"/>
              </a:spcBef>
              <a:buNone/>
              <a:defRPr sz="2000"/>
            </a:lvl7pPr>
            <a:lvl8pPr marL="0" indent="0" algn="l">
              <a:spcBef>
                <a:spcPts val="0"/>
              </a:spcBef>
              <a:buNone/>
              <a:defRPr sz="2000"/>
            </a:lvl8pPr>
            <a:lvl9pPr marL="0" indent="0" algn="l">
              <a:spcBef>
                <a:spcPts val="0"/>
              </a:spcBef>
              <a:buNone/>
              <a:defRPr sz="2000"/>
            </a:lvl9pPr>
          </a:lstStyle>
          <a:p>
            <a:r>
              <a:rPr lang="en-US"/>
              <a:t>[Month 00, 0000]</a:t>
            </a:r>
          </a:p>
        </p:txBody>
      </p:sp>
      <p:sp>
        <p:nvSpPr>
          <p:cNvPr id="5" name="Text Placeholder 4">
            <a:extLst>
              <a:ext uri="{FF2B5EF4-FFF2-40B4-BE49-F238E27FC236}">
                <a16:creationId xmlns:a16="http://schemas.microsoft.com/office/drawing/2014/main" id="{C7CE39BE-06F7-7349-BF12-45D065ED872B}"/>
              </a:ext>
            </a:extLst>
          </p:cNvPr>
          <p:cNvSpPr>
            <a:spLocks noGrp="1"/>
          </p:cNvSpPr>
          <p:nvPr>
            <p:ph type="body" sz="quarter" idx="11" hasCustomPrompt="1"/>
          </p:nvPr>
        </p:nvSpPr>
        <p:spPr>
          <a:xfrm>
            <a:off x="365758" y="4937760"/>
            <a:ext cx="7543167" cy="685800"/>
          </a:xfrm>
        </p:spPr>
        <p:txBody>
          <a:bodyPr/>
          <a:lstStyle>
            <a:lvl1pPr marL="0" indent="0">
              <a:spcBef>
                <a:spcPts val="0"/>
              </a:spcBef>
              <a:buNone/>
              <a:defRPr b="0"/>
            </a:lvl1pPr>
            <a:lvl2pPr marL="0" indent="0">
              <a:spcBef>
                <a:spcPts val="0"/>
              </a:spcBef>
              <a:buNone/>
              <a:defRPr b="0"/>
            </a:lvl2pPr>
            <a:lvl3pPr marL="0" indent="0">
              <a:spcBef>
                <a:spcPts val="0"/>
              </a:spcBef>
              <a:buNone/>
              <a:defRPr b="0"/>
            </a:lvl3pPr>
            <a:lvl4pPr marL="0" indent="0">
              <a:spcBef>
                <a:spcPts val="0"/>
              </a:spcBef>
              <a:buNone/>
              <a:defRPr b="0"/>
            </a:lvl4pPr>
            <a:lvl5pPr marL="0" indent="0">
              <a:spcBef>
                <a:spcPts val="0"/>
              </a:spcBef>
              <a:buNone/>
              <a:defRPr b="0"/>
            </a:lvl5pPr>
            <a:lvl6pPr marL="0" indent="0">
              <a:spcBef>
                <a:spcPts val="0"/>
              </a:spcBef>
              <a:buNone/>
              <a:defRPr b="0"/>
            </a:lvl6pPr>
            <a:lvl7pPr marL="0" indent="0">
              <a:spcBef>
                <a:spcPts val="0"/>
              </a:spcBef>
              <a:buNone/>
              <a:defRPr b="0"/>
            </a:lvl7pPr>
            <a:lvl8pPr marL="0" indent="0">
              <a:spcBef>
                <a:spcPts val="0"/>
              </a:spcBef>
              <a:buNone/>
              <a:defRPr b="0"/>
            </a:lvl8pPr>
            <a:lvl9pPr marL="0" indent="0">
              <a:spcBef>
                <a:spcPts val="0"/>
              </a:spcBef>
              <a:buNone/>
              <a:defRPr b="0"/>
            </a:lvl9pPr>
          </a:lstStyle>
          <a:p>
            <a:pPr lvl="0"/>
            <a:r>
              <a:rPr lang="en-US"/>
              <a:t>[Presenter Name]</a:t>
            </a:r>
            <a:br>
              <a:rPr lang="en-US"/>
            </a:br>
            <a:r>
              <a:rPr lang="en-US"/>
              <a:t>[Title]</a:t>
            </a:r>
          </a:p>
        </p:txBody>
      </p:sp>
      <p:pic>
        <p:nvPicPr>
          <p:cNvPr id="7" name="Bristol Myers Squibb" descr="Bristol Myers Squibb">
            <a:extLst>
              <a:ext uri="{FF2B5EF4-FFF2-40B4-BE49-F238E27FC236}">
                <a16:creationId xmlns:a16="http://schemas.microsoft.com/office/drawing/2014/main" id="{91000A19-9025-2C4A-9321-625720905BF5}"/>
              </a:ext>
            </a:extLst>
          </p:cNvPr>
          <p:cNvPicPr>
            <a:picLocks noChangeAspect="1"/>
          </p:cNvPicPr>
          <p:nvPr userDrawn="1"/>
        </p:nvPicPr>
        <p:blipFill>
          <a:blip r:embed="rId2"/>
          <a:stretch>
            <a:fillRect/>
          </a:stretch>
        </p:blipFill>
        <p:spPr bwMode="black">
          <a:xfrm>
            <a:off x="150689" y="5913096"/>
            <a:ext cx="3260487" cy="822960"/>
          </a:xfrm>
          <a:prstGeom prst="rect">
            <a:avLst/>
          </a:prstGeom>
          <a:noFill/>
        </p:spPr>
      </p:pic>
      <p:sp>
        <p:nvSpPr>
          <p:cNvPr id="10" name="Disclaimer">
            <a:extLst>
              <a:ext uri="{FF2B5EF4-FFF2-40B4-BE49-F238E27FC236}">
                <a16:creationId xmlns:a16="http://schemas.microsoft.com/office/drawing/2014/main" id="{0411BC70-4820-DF40-90C3-6ACD451ADD60}"/>
              </a:ext>
            </a:extLst>
          </p:cNvPr>
          <p:cNvSpPr txBox="1"/>
          <p:nvPr userDrawn="1"/>
        </p:nvSpPr>
        <p:spPr>
          <a:xfrm>
            <a:off x="8205216" y="6257291"/>
            <a:ext cx="3621659" cy="228600"/>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800" b="0"/>
              <a:t>Highly Confidential</a:t>
            </a:r>
          </a:p>
        </p:txBody>
      </p:sp>
    </p:spTree>
    <p:extLst>
      <p:ext uri="{BB962C8B-B14F-4D97-AF65-F5344CB8AC3E}">
        <p14:creationId xmlns:p14="http://schemas.microsoft.com/office/powerpoint/2010/main" val="76501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98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a:ln w="9525">
            <a:noFill/>
            <a:miter lim="800000"/>
            <a:headEnd/>
            <a:tailEnd/>
          </a:ln>
        </p:spPr>
        <p:txBody>
          <a:bodyPr vert="horz" wrap="square" lIns="0" tIns="45720" rIns="0" bIns="45720" numCol="1" anchor="b" anchorCtr="0" compatLnSpc="1">
            <a:prstTxWarp prst="textNoShape">
              <a:avLst/>
            </a:prstTxWarp>
          </a:bodyPr>
          <a:lstStyle>
            <a:lvl1pPr>
              <a:defRPr lang="en-US" dirty="0"/>
            </a:lvl1pPr>
          </a:lstStyle>
          <a:p>
            <a:pPr lvl="0"/>
            <a:r>
              <a:rPr lang="en-US"/>
              <a:t>Click to Edit Master Title Style</a:t>
            </a:r>
          </a:p>
        </p:txBody>
      </p:sp>
      <p:sp>
        <p:nvSpPr>
          <p:cNvPr id="4" name="Text Placeholder 21"/>
          <p:cNvSpPr>
            <a:spLocks noGrp="1"/>
          </p:cNvSpPr>
          <p:nvPr>
            <p:ph type="body" sz="quarter" idx="11" hasCustomPrompt="1"/>
          </p:nvPr>
        </p:nvSpPr>
        <p:spPr>
          <a:xfrm>
            <a:off x="635002" y="6145561"/>
            <a:ext cx="10926233" cy="463313"/>
          </a:xfrm>
          <a:prstGeom prst="rect">
            <a:avLst/>
          </a:prstGeom>
        </p:spPr>
        <p:txBody>
          <a:bodyPr wrap="square" lIns="0" tIns="0" rIns="0" bIns="0" anchor="b" anchorCtr="0">
            <a:noAutofit/>
          </a:bodyPr>
          <a:lstStyle>
            <a:lvl1pPr marL="0" indent="0">
              <a:lnSpc>
                <a:spcPct val="90000"/>
              </a:lnSpc>
              <a:spcBef>
                <a:spcPts val="533"/>
              </a:spcBef>
              <a:spcAft>
                <a:spcPts val="0"/>
              </a:spcAft>
              <a:buNone/>
              <a:defRPr sz="1200" b="0"/>
            </a:lvl1pPr>
            <a:lvl2pPr marL="609585" indent="0">
              <a:buNone/>
              <a:defRPr/>
            </a:lvl2pPr>
            <a:lvl3pPr marL="1219170" indent="0">
              <a:buNone/>
              <a:defRPr/>
            </a:lvl3pPr>
            <a:lvl4pPr marL="1828754" indent="0">
              <a:buNone/>
              <a:defRPr/>
            </a:lvl4pPr>
            <a:lvl5pPr marL="2438339" indent="0">
              <a:buNone/>
              <a:defRPr/>
            </a:lvl5pPr>
          </a:lstStyle>
          <a:p>
            <a:pPr lvl="0"/>
            <a:r>
              <a:rPr lang="en-GB" noProof="0"/>
              <a:t>Click to add footnote</a:t>
            </a:r>
          </a:p>
        </p:txBody>
      </p:sp>
    </p:spTree>
    <p:custDataLst>
      <p:tags r:id="rId1"/>
    </p:custDataLst>
    <p:extLst>
      <p:ext uri="{BB962C8B-B14F-4D97-AF65-F5344CB8AC3E}">
        <p14:creationId xmlns:p14="http://schemas.microsoft.com/office/powerpoint/2010/main" val="1347481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3621024"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5488" y="1554480"/>
            <a:ext cx="3621024"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05216" y="1554480"/>
            <a:ext cx="3621024"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98" userDrawn="1">
          <p15:clr>
            <a:srgbClr val="FBAE40"/>
          </p15:clr>
        </p15:guide>
        <p15:guide id="2" pos="2512" userDrawn="1">
          <p15:clr>
            <a:srgbClr val="FBAE40"/>
          </p15:clr>
        </p15:guide>
        <p15:guide id="3" pos="4982" userDrawn="1">
          <p15:clr>
            <a:srgbClr val="FBAE40"/>
          </p15:clr>
        </p15:guide>
        <p15:guide id="4" pos="516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2642616"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02001" y="1554480"/>
            <a:ext cx="2641598"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8400" y="1554480"/>
            <a:ext cx="2641600"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3624" y="1554480"/>
            <a:ext cx="2642616" cy="457200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0" userDrawn="1">
          <p15:clr>
            <a:srgbClr val="FBAE40"/>
          </p15:clr>
        </p15:guide>
        <p15:guide id="2" pos="1896" userDrawn="1">
          <p15:clr>
            <a:srgbClr val="FBAE40"/>
          </p15:clr>
        </p15:guide>
        <p15:guide id="3" pos="5600" userDrawn="1">
          <p15:clr>
            <a:srgbClr val="FBAE40"/>
          </p15:clr>
        </p15:guide>
        <p15:guide id="4" pos="5784" userDrawn="1">
          <p15:clr>
            <a:srgbClr val="FBAE40"/>
          </p15:clr>
        </p15:guide>
        <p15:guide id="5" pos="3744" userDrawn="1">
          <p15:clr>
            <a:srgbClr val="FBAE40"/>
          </p15:clr>
        </p15:guide>
        <p15:guide id="6" pos="393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3618992"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6504" y="1554480"/>
            <a:ext cx="7539736"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4">
            <a:extLst>
              <a:ext uri="{FF2B5EF4-FFF2-40B4-BE49-F238E27FC236}">
                <a16:creationId xmlns:a16="http://schemas.microsoft.com/office/drawing/2014/main" id="{941E30D8-4EF8-495A-8824-D819A46BF988}"/>
              </a:ext>
            </a:extLst>
          </p:cNvPr>
          <p:cNvSpPr>
            <a:spLocks noGrp="1"/>
          </p:cNvSpPr>
          <p:nvPr>
            <p:ph type="sldNum" sz="quarter" idx="12"/>
          </p:nvPr>
        </p:nvSpPr>
        <p:spPr/>
        <p:txBody>
          <a:bodyPr/>
          <a:lstStyle/>
          <a:p>
            <a:fld id="{B58DE5F1-E0F9-4CCA-92B7-7A6FC4DFEE14}" type="slidenum">
              <a:rPr lang="en-US" smtClean="0"/>
              <a:t>‹#›</a:t>
            </a:fld>
            <a:endParaRPr lang="en-US"/>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60480" cy="914400"/>
          </a:xfrm>
        </p:spPr>
        <p:txBody>
          <a:body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554480"/>
            <a:ext cx="7539736"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07248" y="1554480"/>
            <a:ext cx="3618992"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4">
            <a:extLst>
              <a:ext uri="{FF2B5EF4-FFF2-40B4-BE49-F238E27FC236}">
                <a16:creationId xmlns:a16="http://schemas.microsoft.com/office/drawing/2014/main" id="{67FB1D32-3E1C-554A-A887-047CEBF6A063}"/>
              </a:ext>
            </a:extLst>
          </p:cNvPr>
          <p:cNvSpPr>
            <a:spLocks noGrp="1"/>
          </p:cNvSpPr>
          <p:nvPr>
            <p:ph type="sldNum" sz="quarter" idx="12"/>
          </p:nvPr>
        </p:nvSpPr>
        <p:spPr/>
        <p:txBody>
          <a:bodyPr/>
          <a:lstStyle/>
          <a:p>
            <a:fld id="{B58DE5F1-E0F9-4CCA-92B7-7A6FC4DFEE14}" type="slidenum">
              <a:rPr lang="en-US" smtClean="0"/>
              <a:pPr/>
              <a:t>‹#›</a:t>
            </a:fld>
            <a:endParaRPr lang="en-US" dirty="0"/>
          </a:p>
        </p:txBody>
      </p:sp>
      <p:sp>
        <p:nvSpPr>
          <p:cNvPr id="5" name="TextBox 4">
            <a:extLst>
              <a:ext uri="{FF2B5EF4-FFF2-40B4-BE49-F238E27FC236}">
                <a16:creationId xmlns:a16="http://schemas.microsoft.com/office/drawing/2014/main" id="{D87E2CC4-B222-D149-BAD5-043833ED53C5}"/>
              </a:ext>
            </a:extLst>
          </p:cNvPr>
          <p:cNvSpPr txBox="1"/>
          <p:nvPr userDrawn="1"/>
        </p:nvSpPr>
        <p:spPr>
          <a:xfrm>
            <a:off x="2859741" y="6544235"/>
            <a:ext cx="0" cy="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80" userDrawn="1">
          <p15:clr>
            <a:srgbClr val="FBAE40"/>
          </p15:clr>
        </p15:guide>
        <p15:guide id="4" pos="516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theme" Target="../theme/theme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1.emf"/><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60480" cy="914400"/>
          </a:xfrm>
          <a:prstGeom prst="rect">
            <a:avLst/>
          </a:prstGeom>
        </p:spPr>
        <p:txBody>
          <a:bodyPr vert="horz" lIns="0" tIns="0" rIns="0" bIns="0" rtlCol="0" anchor="t" anchorCtr="0">
            <a:noAutofit/>
          </a:bodyPr>
          <a:lstStyle/>
          <a:p>
            <a:r>
              <a:rPr lang="en-US" dirty="0"/>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554480"/>
            <a:ext cx="11460480" cy="4572000"/>
          </a:xfrm>
          <a:prstGeom prst="rect">
            <a:avLst/>
          </a:prstGeom>
        </p:spPr>
        <p:txBody>
          <a:bodyPr vert="horz" lIns="0" tIns="0" rIns="0" bIns="0" spcCol="301752"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2" name="Line">
            <a:extLst>
              <a:ext uri="{FF2B5EF4-FFF2-40B4-BE49-F238E27FC236}">
                <a16:creationId xmlns:a16="http://schemas.microsoft.com/office/drawing/2014/main" id="{B202EDA2-849C-5746-B520-4E5047A70604}"/>
              </a:ext>
              <a:ext uri="{C183D7F6-B498-43B3-948B-1728B52AA6E4}">
                <adec:decorative xmlns:adec="http://schemas.microsoft.com/office/drawing/2017/decorative" val="1"/>
              </a:ext>
            </a:extLst>
          </p:cNvPr>
          <p:cNvCxnSpPr>
            <a:cxnSpLocks/>
          </p:cNvCxnSpPr>
          <p:nvPr userDrawn="1"/>
        </p:nvCxnSpPr>
        <p:spPr bwMode="black">
          <a:xfrm>
            <a:off x="365760" y="6355080"/>
            <a:ext cx="11460480" cy="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pic>
        <p:nvPicPr>
          <p:cNvPr id="5" name="Bristol Myers Squibb" descr="Bristol Myers Squibb">
            <a:extLst>
              <a:ext uri="{FF2B5EF4-FFF2-40B4-BE49-F238E27FC236}">
                <a16:creationId xmlns:a16="http://schemas.microsoft.com/office/drawing/2014/main" id="{B7697988-37C6-7C4A-AA57-C36971D11EEC}"/>
              </a:ext>
            </a:extLst>
          </p:cNvPr>
          <p:cNvPicPr>
            <a:picLocks noChangeAspect="1"/>
          </p:cNvPicPr>
          <p:nvPr userDrawn="1"/>
        </p:nvPicPr>
        <p:blipFill>
          <a:blip r:embed="rId41"/>
          <a:stretch>
            <a:fillRect/>
          </a:stretch>
        </p:blipFill>
        <p:spPr bwMode="black">
          <a:xfrm>
            <a:off x="258318" y="6355080"/>
            <a:ext cx="1627632" cy="410821"/>
          </a:xfrm>
          <a:prstGeom prst="rect">
            <a:avLst/>
          </a:prstGeom>
          <a:noFill/>
        </p:spPr>
      </p:pic>
      <p:grpSp>
        <p:nvGrpSpPr>
          <p:cNvPr id="4" name="Group">
            <a:extLst>
              <a:ext uri="{FF2B5EF4-FFF2-40B4-BE49-F238E27FC236}">
                <a16:creationId xmlns:a16="http://schemas.microsoft.com/office/drawing/2014/main" id="{D7F0AB66-B862-4C4F-8DBC-7443BBC9E0C7}"/>
              </a:ext>
            </a:extLst>
          </p:cNvPr>
          <p:cNvGrpSpPr/>
          <p:nvPr userDrawn="1"/>
        </p:nvGrpSpPr>
        <p:grpSpPr>
          <a:xfrm>
            <a:off x="1874520" y="6458891"/>
            <a:ext cx="4400774" cy="231734"/>
            <a:chOff x="1874520" y="6458891"/>
            <a:chExt cx="4400774" cy="231734"/>
          </a:xfrm>
        </p:grpSpPr>
        <p:cxnSp>
          <p:nvCxnSpPr>
            <p:cNvPr id="25" name="Line">
              <a:extLst>
                <a:ext uri="{FF2B5EF4-FFF2-40B4-BE49-F238E27FC236}">
                  <a16:creationId xmlns:a16="http://schemas.microsoft.com/office/drawing/2014/main" id="{DA9532AD-0553-FF47-B676-11BE658B2BBD}"/>
                </a:ext>
                <a:ext uri="{C183D7F6-B498-43B3-948B-1728B52AA6E4}">
                  <adec:decorative xmlns:adec="http://schemas.microsoft.com/office/drawing/2017/decorative" val="1"/>
                </a:ext>
              </a:extLst>
            </p:cNvPr>
            <p:cNvCxnSpPr/>
            <p:nvPr userDrawn="1"/>
          </p:nvCxnSpPr>
          <p:spPr bwMode="black">
            <a:xfrm>
              <a:off x="1874520" y="6458891"/>
              <a:ext cx="0" cy="22860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sp>
          <p:nvSpPr>
            <p:cNvPr id="24" name="Division/Therapeutic Area">
              <a:extLst>
                <a:ext uri="{FF2B5EF4-FFF2-40B4-BE49-F238E27FC236}">
                  <a16:creationId xmlns:a16="http://schemas.microsoft.com/office/drawing/2014/main" id="{7F2981F2-EF0F-2349-8B4D-9E148ABFE89B}"/>
                </a:ext>
              </a:extLst>
            </p:cNvPr>
            <p:cNvSpPr txBox="1"/>
            <p:nvPr userDrawn="1"/>
          </p:nvSpPr>
          <p:spPr>
            <a:xfrm>
              <a:off x="2011680" y="6462065"/>
              <a:ext cx="4263614" cy="228560"/>
            </a:xfrm>
            <a:prstGeom prst="rect">
              <a:avLst/>
            </a:prstGeom>
            <a:noFill/>
          </p:spPr>
          <p:txBody>
            <a:bodyPr wrap="none" lIns="0" tIns="0" rIns="0" bIns="0" rtlCol="0" anchor="ctr" anchorCtr="0">
              <a:noAutofit/>
            </a:bodyPr>
            <a:lstStyle/>
            <a:p>
              <a:pPr marL="0" indent="0" algn="l">
                <a:lnSpc>
                  <a:spcPct val="100000"/>
                </a:lnSpc>
                <a:spcBef>
                  <a:spcPts val="0"/>
                </a:spcBef>
                <a:buSzPct val="100000"/>
                <a:buFontTx/>
                <a:buNone/>
              </a:pPr>
              <a:r>
                <a:rPr lang="en-US" sz="1100" b="0" dirty="0">
                  <a:solidFill>
                    <a:schemeClr val="tx1"/>
                  </a:solidFill>
                </a:rPr>
                <a:t>Informatics and Predictive Sciences | Translational Bioinformatics / GBDS | Data Science</a:t>
              </a:r>
            </a:p>
          </p:txBody>
        </p:sp>
      </p:grpSp>
      <p:sp>
        <p:nvSpPr>
          <p:cNvPr id="16" name="Disclaimer">
            <a:extLst>
              <a:ext uri="{FF2B5EF4-FFF2-40B4-BE49-F238E27FC236}">
                <a16:creationId xmlns:a16="http://schemas.microsoft.com/office/drawing/2014/main" id="{A785335B-16F9-6F4B-9AC7-614641E447A6}"/>
              </a:ext>
            </a:extLst>
          </p:cNvPr>
          <p:cNvSpPr txBox="1"/>
          <p:nvPr userDrawn="1"/>
        </p:nvSpPr>
        <p:spPr>
          <a:xfrm>
            <a:off x="8205216" y="6429375"/>
            <a:ext cx="3209544" cy="228600"/>
          </a:xfrm>
          <a:prstGeom prst="rect">
            <a:avLst/>
          </a:prstGeom>
          <a:noFill/>
        </p:spPr>
        <p:txBody>
          <a:bodyPr wrap="square" lIns="0" tIns="0" rIns="0" bIns="9144" rtlCol="0" anchor="b" anchorCtr="0">
            <a:noAutofit/>
          </a:bodyPr>
          <a:lstStyle/>
          <a:p>
            <a:pPr marL="0" indent="0" algn="r">
              <a:lnSpc>
                <a:spcPct val="100000"/>
              </a:lnSpc>
              <a:spcBef>
                <a:spcPts val="0"/>
              </a:spcBef>
              <a:buSzPct val="100000"/>
              <a:buFontTx/>
              <a:buNone/>
            </a:pPr>
            <a:r>
              <a:rPr lang="en-US" sz="800" b="0" dirty="0"/>
              <a:t>Highly Confidential</a:t>
            </a:r>
          </a:p>
        </p:txBody>
      </p:sp>
      <p:sp>
        <p:nvSpPr>
          <p:cNvPr id="6" name="Slide Number Placeholder 3">
            <a:extLst>
              <a:ext uri="{FF2B5EF4-FFF2-40B4-BE49-F238E27FC236}">
                <a16:creationId xmlns:a16="http://schemas.microsoft.com/office/drawing/2014/main" id="{79012A93-F35D-41B8-A960-2FAFDF3C47A5}"/>
              </a:ext>
            </a:extLst>
          </p:cNvPr>
          <p:cNvSpPr>
            <a:spLocks noGrp="1"/>
          </p:cNvSpPr>
          <p:nvPr userDrawn="1">
            <p:ph type="sldNum" sz="quarter" idx="4"/>
          </p:nvPr>
        </p:nvSpPr>
        <p:spPr>
          <a:xfrm>
            <a:off x="11506200" y="6429375"/>
            <a:ext cx="320040" cy="228600"/>
          </a:xfrm>
          <a:prstGeom prst="rect">
            <a:avLst/>
          </a:prstGeom>
        </p:spPr>
        <p:txBody>
          <a:bodyPr vert="horz" wrap="none" lIns="0" tIns="0" rIns="0" bIns="0" rtlCol="0" anchor="b" anchorCtr="0"/>
          <a:lstStyle>
            <a:lvl1pPr algn="r">
              <a:defRPr sz="1000" b="1">
                <a:solidFill>
                  <a:schemeClr val="tx1"/>
                </a:solidFill>
              </a:defRPr>
            </a:lvl1pPr>
          </a:lstStyle>
          <a:p>
            <a:fld id="{B58DE5F1-E0F9-4CCA-92B7-7A6FC4DFEE14}" type="slidenum">
              <a:rPr lang="en-US" smtClean="0"/>
              <a:pPr/>
              <a:t>‹#›</a:t>
            </a:fld>
            <a:endParaRPr lang="en-US" dirty="0"/>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99" r:id="rId2"/>
    <p:sldLayoutId id="2147483662" r:id="rId3"/>
    <p:sldLayoutId id="2147483650" r:id="rId4"/>
    <p:sldLayoutId id="2147483652" r:id="rId5"/>
    <p:sldLayoutId id="2147483656" r:id="rId6"/>
    <p:sldLayoutId id="2147483657" r:id="rId7"/>
    <p:sldLayoutId id="2147483660" r:id="rId8"/>
    <p:sldLayoutId id="2147483661" r:id="rId9"/>
    <p:sldLayoutId id="2147483694" r:id="rId10"/>
    <p:sldLayoutId id="2147483703" r:id="rId11"/>
    <p:sldLayoutId id="2147483704" r:id="rId12"/>
    <p:sldLayoutId id="2147483705" r:id="rId13"/>
    <p:sldLayoutId id="2147483706" r:id="rId14"/>
    <p:sldLayoutId id="2147483707" r:id="rId15"/>
    <p:sldLayoutId id="2147483708" r:id="rId16"/>
    <p:sldLayoutId id="2147483702" r:id="rId17"/>
    <p:sldLayoutId id="2147483709" r:id="rId18"/>
    <p:sldLayoutId id="2147483710" r:id="rId19"/>
    <p:sldLayoutId id="2147483690" r:id="rId20"/>
    <p:sldLayoutId id="2147483691" r:id="rId21"/>
    <p:sldLayoutId id="2147483692" r:id="rId22"/>
    <p:sldLayoutId id="2147483693" r:id="rId23"/>
    <p:sldLayoutId id="2147483698" r:id="rId24"/>
    <p:sldLayoutId id="2147483695" r:id="rId25"/>
    <p:sldLayoutId id="214748365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700" r:id="rId35"/>
    <p:sldLayoutId id="2147483654" r:id="rId36"/>
    <p:sldLayoutId id="2147483655" r:id="rId37"/>
    <p:sldLayoutId id="2147483696"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200"/>
        </a:spcBef>
        <a:buFont typeface="Trebuchet MS" panose="020B0603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5pPr>
      <a:lvl6pPr marL="13716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6pPr>
      <a:lvl7pPr marL="16002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7pPr>
      <a:lvl8pPr marL="18288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8pPr>
      <a:lvl9pPr marL="2057400" indent="-228600" algn="l" defTabSz="914400" rtl="0" eaLnBrk="1" latinLnBrk="0" hangingPunct="1">
        <a:lnSpc>
          <a:spcPct val="100000"/>
        </a:lnSpc>
        <a:spcBef>
          <a:spcPts val="400"/>
        </a:spcBef>
        <a:buFont typeface="Trebuchet MS" panose="020B0603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2000" kern="1200">
          <a:solidFill>
            <a:schemeClr val="tx1"/>
          </a:solidFill>
          <a:latin typeface="+mn-lt"/>
          <a:ea typeface="+mn-ea"/>
          <a:cs typeface="+mn-cs"/>
        </a:defRPr>
      </a:lvl1pPr>
      <a:lvl2pPr marL="457200" algn="l" defTabSz="914400" rtl="0" eaLnBrk="1" latinLnBrk="0" hangingPunct="1">
        <a:defRPr sz="2000" kern="1200">
          <a:solidFill>
            <a:schemeClr val="tx1"/>
          </a:solidFill>
          <a:latin typeface="+mn-lt"/>
          <a:ea typeface="+mn-ea"/>
          <a:cs typeface="+mn-cs"/>
        </a:defRPr>
      </a:lvl2pPr>
      <a:lvl3pPr marL="914400" algn="l" defTabSz="914400" rtl="0" eaLnBrk="1" latinLnBrk="0" hangingPunct="1">
        <a:defRPr sz="2000" kern="1200">
          <a:solidFill>
            <a:schemeClr val="tx1"/>
          </a:solidFill>
          <a:latin typeface="+mn-lt"/>
          <a:ea typeface="+mn-ea"/>
          <a:cs typeface="+mn-cs"/>
        </a:defRPr>
      </a:lvl3pPr>
      <a:lvl4pPr marL="1371600" algn="l" defTabSz="914400" rtl="0" eaLnBrk="1" latinLnBrk="0" hangingPunct="1">
        <a:defRPr sz="2000" kern="1200">
          <a:solidFill>
            <a:schemeClr val="tx1"/>
          </a:solidFill>
          <a:latin typeface="+mn-lt"/>
          <a:ea typeface="+mn-ea"/>
          <a:cs typeface="+mn-cs"/>
        </a:defRPr>
      </a:lvl4pPr>
      <a:lvl5pPr marL="1828800" algn="l" defTabSz="914400" rtl="0" eaLnBrk="1" latinLnBrk="0" hangingPunct="1">
        <a:defRPr sz="2000" kern="1200">
          <a:solidFill>
            <a:schemeClr val="tx1"/>
          </a:solidFill>
          <a:latin typeface="+mn-lt"/>
          <a:ea typeface="+mn-ea"/>
          <a:cs typeface="+mn-cs"/>
        </a:defRPr>
      </a:lvl5pPr>
      <a:lvl6pPr marL="2286000" algn="l" defTabSz="914400" rtl="0" eaLnBrk="1" latinLnBrk="0" hangingPunct="1">
        <a:defRPr sz="2000" kern="1200">
          <a:solidFill>
            <a:schemeClr val="tx1"/>
          </a:solidFill>
          <a:latin typeface="+mn-lt"/>
          <a:ea typeface="+mn-ea"/>
          <a:cs typeface="+mn-cs"/>
        </a:defRPr>
      </a:lvl6pPr>
      <a:lvl7pPr marL="2743200" algn="l" defTabSz="914400" rtl="0" eaLnBrk="1" latinLnBrk="0" hangingPunct="1">
        <a:defRPr sz="2000" kern="1200">
          <a:solidFill>
            <a:schemeClr val="tx1"/>
          </a:solidFill>
          <a:latin typeface="+mn-lt"/>
          <a:ea typeface="+mn-ea"/>
          <a:cs typeface="+mn-cs"/>
        </a:defRPr>
      </a:lvl7pPr>
      <a:lvl8pPr marL="3200400" algn="l" defTabSz="914400" rtl="0" eaLnBrk="1" latinLnBrk="0" hangingPunct="1">
        <a:defRPr sz="2000" kern="1200">
          <a:solidFill>
            <a:schemeClr val="tx1"/>
          </a:solidFill>
          <a:latin typeface="+mn-lt"/>
          <a:ea typeface="+mn-ea"/>
          <a:cs typeface="+mn-cs"/>
        </a:defRPr>
      </a:lvl8pPr>
      <a:lvl9pPr marL="3657600" algn="l" defTabSz="914400"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50" userDrawn="1">
          <p15:clr>
            <a:srgbClr val="F26B43"/>
          </p15:clr>
        </p15:guide>
        <p15:guide id="5" orient="horz" pos="978" userDrawn="1">
          <p15:clr>
            <a:srgbClr val="F26B43"/>
          </p15:clr>
        </p15:guide>
        <p15:guide id="6" orient="horz" pos="38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8462" y="1397000"/>
            <a:ext cx="11435077" cy="4622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378462" y="160868"/>
            <a:ext cx="11435077" cy="67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6038" rIns="45720" bIns="46038" numCol="1" anchor="b" anchorCtr="0" compatLnSpc="1">
            <a:prstTxWarp prst="textNoShape">
              <a:avLst/>
            </a:prstTxWarp>
          </a:bodyPr>
          <a:lstStyle/>
          <a:p>
            <a:pPr lvl="0" fontAlgn="base">
              <a:spcAft>
                <a:spcPct val="0"/>
              </a:spcAft>
            </a:pPr>
            <a:r>
              <a:rPr lang="en-US"/>
              <a:t>Click to edit Master title style</a:t>
            </a:r>
          </a:p>
        </p:txBody>
      </p:sp>
      <p:cxnSp>
        <p:nvCxnSpPr>
          <p:cNvPr id="6" name="Straight Connector 5">
            <a:extLst>
              <a:ext uri="{FF2B5EF4-FFF2-40B4-BE49-F238E27FC236}">
                <a16:creationId xmlns:a16="http://schemas.microsoft.com/office/drawing/2014/main" id="{DFE3E71B-E4E4-41CF-A614-6050F92BAF2C}"/>
              </a:ext>
            </a:extLst>
          </p:cNvPr>
          <p:cNvCxnSpPr>
            <a:cxnSpLocks/>
          </p:cNvCxnSpPr>
          <p:nvPr userDrawn="1"/>
        </p:nvCxnSpPr>
        <p:spPr>
          <a:xfrm>
            <a:off x="355601" y="846799"/>
            <a:ext cx="1145963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3E2747-EEFD-FE4F-8813-6C6C11B7B609}"/>
              </a:ext>
            </a:extLst>
          </p:cNvPr>
          <p:cNvCxnSpPr/>
          <p:nvPr userDrawn="1"/>
        </p:nvCxnSpPr>
        <p:spPr>
          <a:xfrm>
            <a:off x="11452025" y="6310764"/>
            <a:ext cx="0" cy="36648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Line">
            <a:extLst>
              <a:ext uri="{FF2B5EF4-FFF2-40B4-BE49-F238E27FC236}">
                <a16:creationId xmlns:a16="http://schemas.microsoft.com/office/drawing/2014/main" id="{09AC4CBB-5323-4E41-A45B-52A3B913E519}"/>
              </a:ext>
              <a:ext uri="{C183D7F6-B498-43B3-948B-1728B52AA6E4}">
                <adec:decorative xmlns:adec="http://schemas.microsoft.com/office/drawing/2017/decorative" val="1"/>
              </a:ext>
            </a:extLst>
          </p:cNvPr>
          <p:cNvCxnSpPr>
            <a:cxnSpLocks/>
          </p:cNvCxnSpPr>
          <p:nvPr userDrawn="1"/>
        </p:nvCxnSpPr>
        <p:spPr bwMode="black">
          <a:xfrm>
            <a:off x="355600" y="6149371"/>
            <a:ext cx="11457939" cy="0"/>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pic>
        <p:nvPicPr>
          <p:cNvPr id="25" name="Bristol Myers Squibb" descr="Bristol Myers Squibb">
            <a:extLst>
              <a:ext uri="{FF2B5EF4-FFF2-40B4-BE49-F238E27FC236}">
                <a16:creationId xmlns:a16="http://schemas.microsoft.com/office/drawing/2014/main" id="{0D4918C5-1AFE-DD4E-AA33-00E0455D0871}"/>
              </a:ext>
            </a:extLst>
          </p:cNvPr>
          <p:cNvPicPr>
            <a:picLocks noChangeAspect="1"/>
          </p:cNvPicPr>
          <p:nvPr userDrawn="1"/>
        </p:nvPicPr>
        <p:blipFill>
          <a:blip r:embed="rId23"/>
          <a:stretch>
            <a:fillRect/>
          </a:stretch>
        </p:blipFill>
        <p:spPr bwMode="black">
          <a:xfrm>
            <a:off x="212344" y="6149372"/>
            <a:ext cx="2170176" cy="547761"/>
          </a:xfrm>
          <a:prstGeom prst="rect">
            <a:avLst/>
          </a:prstGeom>
          <a:noFill/>
        </p:spPr>
      </p:pic>
      <p:cxnSp>
        <p:nvCxnSpPr>
          <p:cNvPr id="27" name="Line">
            <a:extLst>
              <a:ext uri="{FF2B5EF4-FFF2-40B4-BE49-F238E27FC236}">
                <a16:creationId xmlns:a16="http://schemas.microsoft.com/office/drawing/2014/main" id="{0F5436F3-9FA1-F249-920F-134E0A9D2287}"/>
              </a:ext>
              <a:ext uri="{C183D7F6-B498-43B3-948B-1728B52AA6E4}">
                <adec:decorative xmlns:adec="http://schemas.microsoft.com/office/drawing/2017/decorative" val="1"/>
              </a:ext>
            </a:extLst>
          </p:cNvPr>
          <p:cNvCxnSpPr/>
          <p:nvPr userDrawn="1"/>
        </p:nvCxnSpPr>
        <p:spPr bwMode="black">
          <a:xfrm>
            <a:off x="2367281" y="6287793"/>
            <a:ext cx="0" cy="304801"/>
          </a:xfrm>
          <a:prstGeom prst="line">
            <a:avLst/>
          </a:prstGeom>
          <a:ln w="6350" cap="rnd">
            <a:solidFill>
              <a:schemeClr val="tx1"/>
            </a:solidFill>
          </a:ln>
        </p:spPr>
        <p:style>
          <a:lnRef idx="1">
            <a:schemeClr val="accent1"/>
          </a:lnRef>
          <a:fillRef idx="0">
            <a:schemeClr val="accent1"/>
          </a:fillRef>
          <a:effectRef idx="0">
            <a:srgbClr val="000000"/>
          </a:effectRef>
          <a:fontRef idx="minor">
            <a:schemeClr val="lt1"/>
          </a:fontRef>
        </p:style>
      </p:cxnSp>
      <p:sp>
        <p:nvSpPr>
          <p:cNvPr id="29" name="Disclaimer">
            <a:extLst>
              <a:ext uri="{FF2B5EF4-FFF2-40B4-BE49-F238E27FC236}">
                <a16:creationId xmlns:a16="http://schemas.microsoft.com/office/drawing/2014/main" id="{44DA331E-483B-5747-996A-672AE77E1E45}"/>
              </a:ext>
            </a:extLst>
          </p:cNvPr>
          <p:cNvSpPr txBox="1"/>
          <p:nvPr userDrawn="1"/>
        </p:nvSpPr>
        <p:spPr>
          <a:xfrm>
            <a:off x="6809763" y="6287785"/>
            <a:ext cx="4279392" cy="304800"/>
          </a:xfrm>
          <a:prstGeom prst="rect">
            <a:avLst/>
          </a:prstGeom>
          <a:noFill/>
        </p:spPr>
        <p:txBody>
          <a:bodyPr wrap="square" lIns="0" tIns="0" rIns="0" bIns="12192" rtlCol="0" anchor="b" anchorCtr="0">
            <a:noAutofit/>
          </a:bodyPr>
          <a:lstStyle/>
          <a:p>
            <a:pPr marL="0" indent="0" algn="r">
              <a:lnSpc>
                <a:spcPct val="100000"/>
              </a:lnSpc>
              <a:spcBef>
                <a:spcPts val="0"/>
              </a:spcBef>
              <a:buSzPct val="100000"/>
              <a:buFontTx/>
              <a:buNone/>
            </a:pPr>
            <a:r>
              <a:rPr lang="en-US" sz="1067" b="0">
                <a:solidFill>
                  <a:srgbClr val="5F5B5A"/>
                </a:solidFill>
              </a:rPr>
              <a:t>Highly Confidential</a:t>
            </a:r>
          </a:p>
        </p:txBody>
      </p:sp>
      <p:sp>
        <p:nvSpPr>
          <p:cNvPr id="30" name="Slide Number Placeholder 3">
            <a:extLst>
              <a:ext uri="{FF2B5EF4-FFF2-40B4-BE49-F238E27FC236}">
                <a16:creationId xmlns:a16="http://schemas.microsoft.com/office/drawing/2014/main" id="{0E42AA77-0722-8F40-9D43-B4A409313448}"/>
              </a:ext>
            </a:extLst>
          </p:cNvPr>
          <p:cNvSpPr txBox="1">
            <a:spLocks/>
          </p:cNvSpPr>
          <p:nvPr userDrawn="1"/>
        </p:nvSpPr>
        <p:spPr>
          <a:xfrm>
            <a:off x="11386819" y="6287785"/>
            <a:ext cx="426720" cy="304800"/>
          </a:xfrm>
          <a:prstGeom prst="rect">
            <a:avLst/>
          </a:prstGeom>
        </p:spPr>
        <p:txBody>
          <a:bodyPr vert="horz" wrap="none" lIns="0" tIns="0" rIns="0" bIns="0" rtlCol="0" anchor="b" anchorCtr="0"/>
          <a:lstStyle>
            <a:defPPr>
              <a:defRPr lang="en-US"/>
            </a:defPPr>
            <a:lvl1pPr marL="0" algn="r" defTabSz="914400" rtl="0" eaLnBrk="1" latinLnBrk="0" hangingPunct="1">
              <a:defRPr sz="1000" b="1" kern="1200">
                <a:solidFill>
                  <a:srgbClr val="5F5B5A"/>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8DE5F1-E0F9-4CCA-92B7-7A6FC4DFEE14}" type="slidenum">
              <a:rPr lang="en-US" sz="1333" smtClean="0"/>
              <a:pPr/>
              <a:t>‹#›</a:t>
            </a:fld>
            <a:endParaRPr lang="en-US" sz="1333"/>
          </a:p>
        </p:txBody>
      </p:sp>
    </p:spTree>
    <p:custDataLst>
      <p:tags r:id="rId22"/>
    </p:custDataLst>
    <p:extLst>
      <p:ext uri="{BB962C8B-B14F-4D97-AF65-F5344CB8AC3E}">
        <p14:creationId xmlns:p14="http://schemas.microsoft.com/office/powerpoint/2010/main" val="307578916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9" r:id="rId17"/>
    <p:sldLayoutId id="2147483730" r:id="rId18"/>
    <p:sldLayoutId id="2147483731" r:id="rId19"/>
    <p:sldLayoutId id="2147483732" r:id="rId20"/>
  </p:sldLayoutIdLst>
  <p:hf sldNum="0" hdr="0" ftr="0" dt="0"/>
  <p:txStyles>
    <p:titleStyle>
      <a:lvl1pPr algn="l" defTabSz="1219170" rtl="0" eaLnBrk="1" latinLnBrk="0" hangingPunct="1">
        <a:lnSpc>
          <a:spcPct val="90000"/>
        </a:lnSpc>
        <a:spcBef>
          <a:spcPct val="0"/>
        </a:spcBef>
        <a:buNone/>
        <a:defRPr lang="en-US" sz="2667" b="0" kern="1200">
          <a:solidFill>
            <a:schemeClr val="tx1"/>
          </a:solidFill>
          <a:latin typeface="+mj-lt"/>
          <a:ea typeface="+mj-ea"/>
          <a:cs typeface="+mj-cs"/>
        </a:defRPr>
      </a:lvl1pPr>
    </p:titleStyle>
    <p:bodyStyle>
      <a:lvl1pPr marL="0" indent="0" algn="l" defTabSz="1219170" rtl="0" eaLnBrk="1" latinLnBrk="0" hangingPunct="1">
        <a:lnSpc>
          <a:spcPct val="90000"/>
        </a:lnSpc>
        <a:spcBef>
          <a:spcPts val="800"/>
        </a:spcBef>
        <a:spcAft>
          <a:spcPts val="400"/>
        </a:spcAft>
        <a:buClr>
          <a:schemeClr val="tx2"/>
        </a:buClr>
        <a:buFont typeface="Arial" panose="020B0604020202020204" pitchFamily="34" charset="0"/>
        <a:buNone/>
        <a:defRPr sz="2400" b="0" kern="1200">
          <a:solidFill>
            <a:schemeClr val="tx1"/>
          </a:solidFill>
          <a:latin typeface="+mn-lt"/>
          <a:ea typeface="+mn-ea"/>
          <a:cs typeface="+mn-cs"/>
        </a:defRPr>
      </a:lvl1pPr>
      <a:lvl2pPr marL="256026" indent="-256026"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2133" kern="1200">
          <a:solidFill>
            <a:schemeClr val="tx1"/>
          </a:solidFill>
          <a:latin typeface="+mn-lt"/>
          <a:ea typeface="+mn-ea"/>
          <a:cs typeface="+mn-cs"/>
        </a:defRPr>
      </a:lvl2pPr>
      <a:lvl3pPr marL="755885" indent="-341367"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867" kern="1200">
          <a:solidFill>
            <a:schemeClr val="tx1"/>
          </a:solidFill>
          <a:latin typeface="+mn-lt"/>
          <a:ea typeface="+mn-ea"/>
          <a:cs typeface="+mn-cs"/>
        </a:defRPr>
      </a:lvl3pPr>
      <a:lvl4pPr marL="1182594" indent="-268217"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4pPr>
      <a:lvl5pPr marL="1609304" indent="-304792" algn="l" defTabSz="1219170" rtl="0" eaLnBrk="1" latinLnBrk="0" hangingPunct="1">
        <a:lnSpc>
          <a:spcPct val="90000"/>
        </a:lnSpc>
        <a:spcBef>
          <a:spcPts val="0"/>
        </a:spcBef>
        <a:spcAft>
          <a:spcPts val="800"/>
        </a:spcAft>
        <a:buClr>
          <a:schemeClr val="tx2"/>
        </a:buClr>
        <a:buFont typeface="Arial" panose="020B0604020202020204" pitchFamily="34" charset="0"/>
        <a:buChar char="–"/>
        <a:tabLst/>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45">
          <p15:clr>
            <a:srgbClr val="F26B43"/>
          </p15:clr>
        </p15:guide>
        <p15:guide id="2" pos="168">
          <p15:clr>
            <a:srgbClr val="F26B43"/>
          </p15:clr>
        </p15:guide>
        <p15:guide id="3" pos="558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6.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38276973/r-how-to-read-nomograms-to-predict-the-desired-variable/38317862"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IPS | Translational Bioinformatics / GBDS | Data Science</a:t>
            </a:r>
          </a:p>
        </p:txBody>
      </p:sp>
      <p:sp>
        <p:nvSpPr>
          <p:cNvPr id="3" name="Title 2"/>
          <p:cNvSpPr>
            <a:spLocks noGrp="1"/>
          </p:cNvSpPr>
          <p:nvPr>
            <p:ph type="ctrTitle"/>
          </p:nvPr>
        </p:nvSpPr>
        <p:spPr>
          <a:xfrm>
            <a:off x="197008" y="1028700"/>
            <a:ext cx="11826240" cy="2560320"/>
          </a:xfrm>
        </p:spPr>
        <p:txBody>
          <a:bodyPr/>
          <a:lstStyle/>
          <a:p>
            <a:r>
              <a:rPr lang="en-US" b="1" dirty="0"/>
              <a:t>Predictive Biomarker Modeling of Early Progression in </a:t>
            </a:r>
            <a:r>
              <a:rPr lang="en-US" b="1" dirty="0" err="1"/>
              <a:t>Nivolumab</a:t>
            </a:r>
            <a:r>
              <a:rPr lang="en-US" b="1" dirty="0"/>
              <a:t>-Treated Melanoma Patients</a:t>
            </a:r>
            <a:endParaRPr lang="en-US" dirty="0"/>
          </a:p>
        </p:txBody>
      </p:sp>
      <p:sp>
        <p:nvSpPr>
          <p:cNvPr id="4" name="Subtitle 3"/>
          <p:cNvSpPr>
            <a:spLocks noGrp="1"/>
          </p:cNvSpPr>
          <p:nvPr>
            <p:ph type="subTitle" idx="1"/>
          </p:nvPr>
        </p:nvSpPr>
        <p:spPr>
          <a:xfrm>
            <a:off x="449247" y="4530255"/>
            <a:ext cx="7543800" cy="457200"/>
          </a:xfrm>
        </p:spPr>
        <p:txBody>
          <a:bodyPr/>
          <a:lstStyle/>
          <a:p>
            <a:r>
              <a:rPr lang="en-US" dirty="0"/>
              <a:t>March 17, 2021</a:t>
            </a:r>
          </a:p>
        </p:txBody>
      </p:sp>
      <p:sp>
        <p:nvSpPr>
          <p:cNvPr id="5" name="Text Placeholder 4"/>
          <p:cNvSpPr>
            <a:spLocks noGrp="1"/>
          </p:cNvSpPr>
          <p:nvPr>
            <p:ph type="body" sz="quarter" idx="11"/>
          </p:nvPr>
        </p:nvSpPr>
        <p:spPr>
          <a:xfrm>
            <a:off x="365760" y="5148470"/>
            <a:ext cx="7913004" cy="685800"/>
          </a:xfrm>
        </p:spPr>
        <p:txBody>
          <a:bodyPr/>
          <a:lstStyle/>
          <a:p>
            <a:r>
              <a:rPr lang="en-US" dirty="0"/>
              <a:t>Abraham Apfel (IPS/BIOM) and David Paulucci (GBDS/Data Science)</a:t>
            </a:r>
          </a:p>
        </p:txBody>
      </p:sp>
    </p:spTree>
    <p:extLst>
      <p:ext uri="{BB962C8B-B14F-4D97-AF65-F5344CB8AC3E}">
        <p14:creationId xmlns:p14="http://schemas.microsoft.com/office/powerpoint/2010/main" val="396563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44" y="60262"/>
            <a:ext cx="11460480" cy="914400"/>
          </a:xfrm>
        </p:spPr>
        <p:txBody>
          <a:bodyPr/>
          <a:lstStyle/>
          <a:p>
            <a:r>
              <a:rPr lang="en-US" dirty="0"/>
              <a:t>Restricted Cubic Splines</a:t>
            </a:r>
          </a:p>
        </p:txBody>
      </p:sp>
      <p:pic>
        <p:nvPicPr>
          <p:cNvPr id="5" name="Content Placeholder 4"/>
          <p:cNvPicPr>
            <a:picLocks noGrp="1" noChangeAspect="1"/>
          </p:cNvPicPr>
          <p:nvPr>
            <p:ph idx="1"/>
          </p:nvPr>
        </p:nvPicPr>
        <p:blipFill>
          <a:blip r:embed="rId2"/>
          <a:stretch>
            <a:fillRect/>
          </a:stretch>
        </p:blipFill>
        <p:spPr>
          <a:xfrm>
            <a:off x="4273979" y="706020"/>
            <a:ext cx="7198822" cy="5447467"/>
          </a:xfrm>
          <a:prstGeom prst="rect">
            <a:avLst/>
          </a:prstGeom>
        </p:spPr>
      </p:pic>
      <p:sp>
        <p:nvSpPr>
          <p:cNvPr id="4" name="Slide Number Placeholder 3"/>
          <p:cNvSpPr>
            <a:spLocks noGrp="1"/>
          </p:cNvSpPr>
          <p:nvPr>
            <p:ph type="sldNum" sz="quarter" idx="12"/>
          </p:nvPr>
        </p:nvSpPr>
        <p:spPr/>
        <p:txBody>
          <a:bodyPr/>
          <a:lstStyle/>
          <a:p>
            <a:fld id="{B58DE5F1-E0F9-4CCA-92B7-7A6FC4DFEE14}" type="slidenum">
              <a:rPr lang="en-US" smtClean="0"/>
              <a:t>10</a:t>
            </a:fld>
            <a:endParaRPr lang="en-US"/>
          </a:p>
        </p:txBody>
      </p:sp>
      <p:sp>
        <p:nvSpPr>
          <p:cNvPr id="6" name="TextBox 5"/>
          <p:cNvSpPr txBox="1"/>
          <p:nvPr/>
        </p:nvSpPr>
        <p:spPr>
          <a:xfrm>
            <a:off x="273608" y="5719438"/>
            <a:ext cx="4156364" cy="590203"/>
          </a:xfrm>
          <a:prstGeom prst="rect">
            <a:avLst/>
          </a:prstGeom>
          <a:noFill/>
        </p:spPr>
        <p:txBody>
          <a:bodyPr wrap="square" lIns="0" tIns="0" rIns="0" bIns="0" rtlCol="0">
            <a:noAutofit/>
          </a:bodyPr>
          <a:lstStyle/>
          <a:p>
            <a:pPr>
              <a:lnSpc>
                <a:spcPct val="100000"/>
              </a:lnSpc>
              <a:spcBef>
                <a:spcPts val="1200"/>
              </a:spcBef>
              <a:buSzPct val="100000"/>
            </a:pPr>
            <a:r>
              <a:rPr lang="en-US" sz="1600" dirty="0"/>
              <a:t>Courtesy of Frank Harrell</a:t>
            </a:r>
          </a:p>
          <a:p>
            <a:pPr>
              <a:lnSpc>
                <a:spcPct val="100000"/>
              </a:lnSpc>
              <a:spcBef>
                <a:spcPts val="1200"/>
              </a:spcBef>
              <a:buSzPct val="100000"/>
            </a:pPr>
            <a:r>
              <a:rPr lang="en-US" sz="1600" dirty="0"/>
              <a:t>https://hbiostat.org/doc/rms1.pdf</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459163" y="859458"/>
            <a:ext cx="3704694" cy="4859980"/>
          </a:xfrm>
          <a:prstGeom prst="rect">
            <a:avLst/>
          </a:prstGeom>
          <a:noFill/>
          <a:ln>
            <a:noFill/>
          </a:ln>
        </p:spPr>
      </p:pic>
    </p:spTree>
    <p:extLst>
      <p:ext uri="{BB962C8B-B14F-4D97-AF65-F5344CB8AC3E}">
        <p14:creationId xmlns:p14="http://schemas.microsoft.com/office/powerpoint/2010/main" val="20427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460480" cy="507076"/>
          </a:xfrm>
        </p:spPr>
        <p:txBody>
          <a:bodyPr/>
          <a:lstStyle/>
          <a:p>
            <a:r>
              <a:rPr lang="en-US" dirty="0"/>
              <a:t>Prognostic Model Summary for Logistic and Bayesian Models</a:t>
            </a:r>
          </a:p>
        </p:txBody>
      </p:sp>
      <p:sp>
        <p:nvSpPr>
          <p:cNvPr id="4" name="Slide Number Placeholder 3"/>
          <p:cNvSpPr>
            <a:spLocks noGrp="1"/>
          </p:cNvSpPr>
          <p:nvPr>
            <p:ph type="sldNum" sz="quarter" idx="12"/>
          </p:nvPr>
        </p:nvSpPr>
        <p:spPr/>
        <p:txBody>
          <a:bodyPr/>
          <a:lstStyle/>
          <a:p>
            <a:fld id="{B58DE5F1-E0F9-4CCA-92B7-7A6FC4DFEE14}" type="slidenum">
              <a:rPr lang="en-US" smtClean="0"/>
              <a:t>11</a:t>
            </a:fld>
            <a:endParaRPr lang="en-US"/>
          </a:p>
        </p:txBody>
      </p:sp>
      <p:sp>
        <p:nvSpPr>
          <p:cNvPr id="7" name="Rectangle 6"/>
          <p:cNvSpPr/>
          <p:nvPr/>
        </p:nvSpPr>
        <p:spPr>
          <a:xfrm>
            <a:off x="19914" y="552428"/>
            <a:ext cx="12172086" cy="584775"/>
          </a:xfrm>
          <a:prstGeom prst="rect">
            <a:avLst/>
          </a:prstGeom>
        </p:spPr>
        <p:txBody>
          <a:bodyPr wrap="square">
            <a:spAutoFit/>
          </a:bodyPr>
          <a:lstStyle/>
          <a:p>
            <a:pPr>
              <a:lnSpc>
                <a:spcPct val="100000"/>
              </a:lnSpc>
              <a:spcBef>
                <a:spcPts val="1200"/>
              </a:spcBef>
              <a:buSzPct val="100000"/>
            </a:pPr>
            <a:r>
              <a:rPr lang="en-US" sz="1600" dirty="0"/>
              <a:t>Model: LDH + PDL1 + ALC + Arm + BRAF + ANC + PLAT + Region + DSDUR + BMI + Antacids + HGB + TUMBRDN + LIVMETS + ECOG + Sex + Age + DSENTMST + (Random effect for STUDYID – Bayesian model only)</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29214"/>
            <a:ext cx="6017628" cy="5091840"/>
          </a:xfrm>
        </p:spPr>
      </p:pic>
      <p:sp>
        <p:nvSpPr>
          <p:cNvPr id="11" name="TextBox 10"/>
          <p:cNvSpPr txBox="1"/>
          <p:nvPr/>
        </p:nvSpPr>
        <p:spPr>
          <a:xfrm>
            <a:off x="44336" y="1084555"/>
            <a:ext cx="11781904" cy="664499"/>
          </a:xfrm>
          <a:prstGeom prst="rect">
            <a:avLst/>
          </a:prstGeom>
          <a:noFill/>
        </p:spPr>
        <p:txBody>
          <a:bodyPr wrap="square" lIns="0" tIns="0" rIns="0" bIns="0" rtlCol="0">
            <a:noAutofit/>
          </a:bodyPr>
          <a:lstStyle/>
          <a:p>
            <a:pPr>
              <a:lnSpc>
                <a:spcPct val="100000"/>
              </a:lnSpc>
              <a:spcBef>
                <a:spcPts val="1200"/>
              </a:spcBef>
              <a:buSzPct val="100000"/>
            </a:pPr>
            <a:r>
              <a:rPr lang="en-US" sz="2000" dirty="0">
                <a:solidFill>
                  <a:srgbClr val="FF0000"/>
                </a:solidFill>
              </a:rPr>
              <a:t>Due to sample size constraints non-linear effects were only included for PDL1, LDH, ANC, ALC, and Age</a:t>
            </a:r>
          </a:p>
        </p:txBody>
      </p:sp>
      <p:pic>
        <p:nvPicPr>
          <p:cNvPr id="8" name="Picture 7"/>
          <p:cNvPicPr>
            <a:picLocks noChangeAspect="1"/>
          </p:cNvPicPr>
          <p:nvPr/>
        </p:nvPicPr>
        <p:blipFill>
          <a:blip r:embed="rId3"/>
          <a:stretch>
            <a:fillRect/>
          </a:stretch>
        </p:blipFill>
        <p:spPr>
          <a:xfrm>
            <a:off x="6017628" y="1501005"/>
            <a:ext cx="5741428" cy="5075516"/>
          </a:xfrm>
          <a:prstGeom prst="rect">
            <a:avLst/>
          </a:prstGeom>
        </p:spPr>
      </p:pic>
    </p:spTree>
    <p:extLst>
      <p:ext uri="{BB962C8B-B14F-4D97-AF65-F5344CB8AC3E}">
        <p14:creationId xmlns:p14="http://schemas.microsoft.com/office/powerpoint/2010/main" val="18186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440"/>
            <a:ext cx="12192000" cy="914400"/>
          </a:xfrm>
        </p:spPr>
        <p:txBody>
          <a:bodyPr/>
          <a:lstStyle/>
          <a:p>
            <a:r>
              <a:rPr lang="en-US" dirty="0"/>
              <a:t>Partial Effects Plots -Relative to Median of Respective Predictor</a:t>
            </a:r>
          </a:p>
        </p:txBody>
      </p:sp>
      <p:sp>
        <p:nvSpPr>
          <p:cNvPr id="4" name="Slide Number Placeholder 3"/>
          <p:cNvSpPr>
            <a:spLocks noGrp="1"/>
          </p:cNvSpPr>
          <p:nvPr>
            <p:ph type="sldNum" sz="quarter" idx="12"/>
          </p:nvPr>
        </p:nvSpPr>
        <p:spPr/>
        <p:txBody>
          <a:bodyPr/>
          <a:lstStyle/>
          <a:p>
            <a:fld id="{B58DE5F1-E0F9-4CCA-92B7-7A6FC4DFEE14}" type="slidenum">
              <a:rPr lang="en-US" smtClean="0"/>
              <a:t>12</a:t>
            </a:fld>
            <a:endParaRPr lang="en-US"/>
          </a:p>
        </p:txBody>
      </p:sp>
      <p:sp>
        <p:nvSpPr>
          <p:cNvPr id="7" name="TextBox 6"/>
          <p:cNvSpPr txBox="1"/>
          <p:nvPr/>
        </p:nvSpPr>
        <p:spPr>
          <a:xfrm>
            <a:off x="0" y="1407395"/>
            <a:ext cx="2543696" cy="1945179"/>
          </a:xfrm>
          <a:prstGeom prst="rect">
            <a:avLst/>
          </a:prstGeom>
          <a:noFill/>
        </p:spPr>
        <p:txBody>
          <a:bodyPr wrap="square" lIns="0" tIns="0" rIns="0" bIns="0" rtlCol="0">
            <a:noAutofit/>
          </a:bodyPr>
          <a:lstStyle/>
          <a:p>
            <a:pPr marL="228600" indent="-228600">
              <a:lnSpc>
                <a:spcPct val="100000"/>
              </a:lnSpc>
              <a:spcBef>
                <a:spcPts val="1200"/>
              </a:spcBef>
              <a:buSzPct val="100000"/>
              <a:buFont typeface="Trebuchet MS"/>
              <a:buChar char="•"/>
            </a:pPr>
            <a:r>
              <a:rPr lang="en-US" sz="2000" dirty="0">
                <a:solidFill>
                  <a:srgbClr val="FF0000"/>
                </a:solidFill>
              </a:rPr>
              <a:t>Disclaimer</a:t>
            </a:r>
            <a:r>
              <a:rPr lang="en-US" sz="2000" dirty="0"/>
              <a:t>: No Causal Inference applied prior to model fitting</a:t>
            </a:r>
          </a:p>
          <a:p>
            <a:pPr marL="228600" indent="-228600">
              <a:spcBef>
                <a:spcPts val="1200"/>
              </a:spcBef>
              <a:buSzPct val="100000"/>
              <a:buFont typeface="Trebuchet MS"/>
              <a:buChar char="•"/>
            </a:pPr>
            <a:r>
              <a:rPr lang="en-US" sz="2000" dirty="0"/>
              <a:t>Forest plots can be misleading when non-linear terms are present</a:t>
            </a:r>
          </a:p>
          <a:p>
            <a:pPr marL="228600" indent="-228600">
              <a:lnSpc>
                <a:spcPct val="100000"/>
              </a:lnSpc>
              <a:spcBef>
                <a:spcPts val="1200"/>
              </a:spcBef>
              <a:buSzPct val="100000"/>
              <a:buFont typeface="Trebuchet MS"/>
              <a:buChar char="•"/>
            </a:pPr>
            <a:endParaRPr lang="en-US" sz="2000" dirty="0"/>
          </a:p>
        </p:txBody>
      </p:sp>
      <p:sp>
        <p:nvSpPr>
          <p:cNvPr id="8" name="Rectangle 7"/>
          <p:cNvSpPr/>
          <p:nvPr/>
        </p:nvSpPr>
        <p:spPr>
          <a:xfrm>
            <a:off x="0" y="457030"/>
            <a:ext cx="12172086" cy="584775"/>
          </a:xfrm>
          <a:prstGeom prst="rect">
            <a:avLst/>
          </a:prstGeom>
        </p:spPr>
        <p:txBody>
          <a:bodyPr wrap="square">
            <a:spAutoFit/>
          </a:bodyPr>
          <a:lstStyle/>
          <a:p>
            <a:pPr>
              <a:lnSpc>
                <a:spcPct val="100000"/>
              </a:lnSpc>
              <a:spcBef>
                <a:spcPts val="1200"/>
              </a:spcBef>
              <a:buSzPct val="100000"/>
            </a:pPr>
            <a:r>
              <a:rPr lang="en-US" sz="1600" dirty="0"/>
              <a:t>Model: LDH + PDL1 + ALC + Arm + BRAF + ANC + PLAT + Region + DSDUR + BMI + Antacids + HGB + TUMBRDN + LIVMETS + ECOG + Sex + Age + DSENTMST + (Random effect for STUDYID – Bayesian model only)</a:t>
            </a:r>
          </a:p>
        </p:txBody>
      </p:sp>
      <p:pic>
        <p:nvPicPr>
          <p:cNvPr id="1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5495" y="1005840"/>
            <a:ext cx="7904948" cy="5269965"/>
          </a:xfrm>
        </p:spPr>
      </p:pic>
    </p:spTree>
    <p:extLst>
      <p:ext uri="{BB962C8B-B14F-4D97-AF65-F5344CB8AC3E}">
        <p14:creationId xmlns:p14="http://schemas.microsoft.com/office/powerpoint/2010/main" val="42430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 y="0"/>
            <a:ext cx="11460480" cy="914400"/>
          </a:xfrm>
        </p:spPr>
        <p:txBody>
          <a:bodyPr/>
          <a:lstStyle/>
          <a:p>
            <a:r>
              <a:rPr lang="en-US" dirty="0"/>
              <a:t>Partial Effects Plots</a:t>
            </a:r>
          </a:p>
        </p:txBody>
      </p:sp>
      <p:sp>
        <p:nvSpPr>
          <p:cNvPr id="4" name="Slide Number Placeholder 3"/>
          <p:cNvSpPr>
            <a:spLocks noGrp="1"/>
          </p:cNvSpPr>
          <p:nvPr>
            <p:ph type="sldNum" sz="quarter" idx="12"/>
          </p:nvPr>
        </p:nvSpPr>
        <p:spPr/>
        <p:txBody>
          <a:bodyPr/>
          <a:lstStyle/>
          <a:p>
            <a:fld id="{B58DE5F1-E0F9-4CCA-92B7-7A6FC4DFEE14}" type="slidenum">
              <a:rPr lang="en-US" smtClean="0"/>
              <a:t>13</a:t>
            </a:fld>
            <a:endParaRPr lang="en-US"/>
          </a:p>
        </p:txBody>
      </p:sp>
      <p:sp>
        <p:nvSpPr>
          <p:cNvPr id="7" name="Rectangle 6"/>
          <p:cNvSpPr/>
          <p:nvPr/>
        </p:nvSpPr>
        <p:spPr>
          <a:xfrm>
            <a:off x="19914" y="552428"/>
            <a:ext cx="12172086" cy="584775"/>
          </a:xfrm>
          <a:prstGeom prst="rect">
            <a:avLst/>
          </a:prstGeom>
        </p:spPr>
        <p:txBody>
          <a:bodyPr wrap="square">
            <a:spAutoFit/>
          </a:bodyPr>
          <a:lstStyle/>
          <a:p>
            <a:pPr>
              <a:lnSpc>
                <a:spcPct val="100000"/>
              </a:lnSpc>
              <a:spcBef>
                <a:spcPts val="1200"/>
              </a:spcBef>
              <a:buSzPct val="100000"/>
            </a:pPr>
            <a:r>
              <a:rPr lang="en-US" sz="1600" dirty="0"/>
              <a:t>Model: LDH + PDL1 + ALC + Arm + BRAF + ANC + PLAT + Region + DSDUR + BMI + Antacids + HGB + TUMBRDN + LIVMETS + ECOG + Sex + Age + DSENTMST + (Random effect for STUDYID – Bayesian model only)</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462" y="1054789"/>
            <a:ext cx="11642778" cy="5292172"/>
          </a:xfrm>
          <a:prstGeom prst="rect">
            <a:avLst/>
          </a:prstGeom>
        </p:spPr>
      </p:pic>
    </p:spTree>
    <p:extLst>
      <p:ext uri="{BB962C8B-B14F-4D97-AF65-F5344CB8AC3E}">
        <p14:creationId xmlns:p14="http://schemas.microsoft.com/office/powerpoint/2010/main" val="272044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Summary</a:t>
            </a:r>
          </a:p>
        </p:txBody>
      </p:sp>
      <p:sp>
        <p:nvSpPr>
          <p:cNvPr id="4" name="Slide Number Placeholder 3"/>
          <p:cNvSpPr>
            <a:spLocks noGrp="1"/>
          </p:cNvSpPr>
          <p:nvPr>
            <p:ph type="sldNum" sz="quarter" idx="12"/>
          </p:nvPr>
        </p:nvSpPr>
        <p:spPr/>
        <p:txBody>
          <a:bodyPr/>
          <a:lstStyle/>
          <a:p>
            <a:fld id="{B58DE5F1-E0F9-4CCA-92B7-7A6FC4DFEE14}" type="slidenum">
              <a:rPr lang="en-US" smtClean="0"/>
              <a:t>14</a:t>
            </a:fld>
            <a:endParaRPr lang="en-US"/>
          </a:p>
        </p:txBody>
      </p:sp>
      <p:pic>
        <p:nvPicPr>
          <p:cNvPr id="6" name="Picture 5"/>
          <p:cNvPicPr>
            <a:picLocks noChangeAspect="1"/>
          </p:cNvPicPr>
          <p:nvPr/>
        </p:nvPicPr>
        <p:blipFill>
          <a:blip r:embed="rId2"/>
          <a:stretch>
            <a:fillRect/>
          </a:stretch>
        </p:blipFill>
        <p:spPr>
          <a:xfrm>
            <a:off x="39626" y="1280160"/>
            <a:ext cx="5869101" cy="4799611"/>
          </a:xfrm>
          <a:prstGeom prst="rect">
            <a:avLst/>
          </a:prstGeom>
        </p:spPr>
      </p:pic>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681" y="310966"/>
            <a:ext cx="6332837" cy="5966961"/>
          </a:xfrm>
          <a:prstGeom prst="rect">
            <a:avLst/>
          </a:prstGeom>
        </p:spPr>
      </p:pic>
    </p:spTree>
    <p:extLst>
      <p:ext uri="{BB962C8B-B14F-4D97-AF65-F5344CB8AC3E}">
        <p14:creationId xmlns:p14="http://schemas.microsoft.com/office/powerpoint/2010/main" val="185448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58DE5F1-E0F9-4CCA-92B7-7A6FC4DFEE14}" type="slidenum">
              <a:rPr lang="en-US" smtClean="0"/>
              <a:t>15</a:t>
            </a:fld>
            <a:endParaRPr lang="en-US"/>
          </a:p>
        </p:txBody>
      </p:sp>
      <p:sp>
        <p:nvSpPr>
          <p:cNvPr id="6" name="TextBox 5"/>
          <p:cNvSpPr txBox="1"/>
          <p:nvPr/>
        </p:nvSpPr>
        <p:spPr>
          <a:xfrm>
            <a:off x="227906" y="1749495"/>
            <a:ext cx="11438314" cy="1022465"/>
          </a:xfrm>
          <a:prstGeom prst="rect">
            <a:avLst/>
          </a:prstGeom>
          <a:noFill/>
        </p:spPr>
        <p:txBody>
          <a:bodyPr wrap="square" lIns="0" tIns="0" rIns="0" bIns="0" rtlCol="0">
            <a:noAutofit/>
          </a:bodyPr>
          <a:lstStyle/>
          <a:p>
            <a:pPr marL="228600" indent="-228600">
              <a:lnSpc>
                <a:spcPct val="100000"/>
              </a:lnSpc>
              <a:spcBef>
                <a:spcPts val="1200"/>
              </a:spcBef>
              <a:buSzPct val="100000"/>
              <a:buFont typeface="Trebuchet MS"/>
              <a:buChar char="•"/>
            </a:pPr>
            <a:r>
              <a:rPr lang="en-US" sz="2000" dirty="0"/>
              <a:t>Validation statistics are based off of 500 bootstrap samples from each of 32 imputed datasets</a:t>
            </a:r>
            <a:r>
              <a:rPr lang="en-US" sz="2000" baseline="30000" dirty="0"/>
              <a:t>1</a:t>
            </a:r>
            <a:endParaRPr lang="en-US" sz="2000" dirty="0"/>
          </a:p>
        </p:txBody>
      </p:sp>
      <p:graphicFrame>
        <p:nvGraphicFramePr>
          <p:cNvPr id="8" name="Table 7"/>
          <p:cNvGraphicFramePr>
            <a:graphicFrameLocks noGrp="1"/>
          </p:cNvGraphicFramePr>
          <p:nvPr>
            <p:extLst>
              <p:ext uri="{D42A27DB-BD31-4B8C-83A1-F6EECF244321}">
                <p14:modId xmlns:p14="http://schemas.microsoft.com/office/powerpoint/2010/main" val="1069782055"/>
              </p:ext>
            </p:extLst>
          </p:nvPr>
        </p:nvGraphicFramePr>
        <p:xfrm>
          <a:off x="5770178" y="545349"/>
          <a:ext cx="6096000" cy="1188720"/>
        </p:xfrm>
        <a:graphic>
          <a:graphicData uri="http://schemas.openxmlformats.org/drawingml/2006/table">
            <a:tbl>
              <a:tblPr firstRow="1" bandRow="1">
                <a:tableStyleId>{7AFD8959-9B3F-4D47-BAAB-44C6AA61CEA2}</a:tableStyleId>
              </a:tblPr>
              <a:tblGrid>
                <a:gridCol w="2032000">
                  <a:extLst>
                    <a:ext uri="{9D8B030D-6E8A-4147-A177-3AD203B41FA5}">
                      <a16:colId xmlns:a16="http://schemas.microsoft.com/office/drawing/2014/main" val="738338623"/>
                    </a:ext>
                  </a:extLst>
                </a:gridCol>
                <a:gridCol w="2032000">
                  <a:extLst>
                    <a:ext uri="{9D8B030D-6E8A-4147-A177-3AD203B41FA5}">
                      <a16:colId xmlns:a16="http://schemas.microsoft.com/office/drawing/2014/main" val="1001387103"/>
                    </a:ext>
                  </a:extLst>
                </a:gridCol>
                <a:gridCol w="2032000">
                  <a:extLst>
                    <a:ext uri="{9D8B030D-6E8A-4147-A177-3AD203B41FA5}">
                      <a16:colId xmlns:a16="http://schemas.microsoft.com/office/drawing/2014/main" val="235521850"/>
                    </a:ext>
                  </a:extLst>
                </a:gridCol>
              </a:tblGrid>
              <a:tr h="370840">
                <a:tc>
                  <a:txBody>
                    <a:bodyPr/>
                    <a:lstStyle/>
                    <a:p>
                      <a:endParaRPr lang="en-US" dirty="0"/>
                    </a:p>
                  </a:txBody>
                  <a:tcPr/>
                </a:tc>
                <a:tc>
                  <a:txBody>
                    <a:bodyPr/>
                    <a:lstStyle/>
                    <a:p>
                      <a:r>
                        <a:rPr lang="en-US" dirty="0"/>
                        <a:t>Optimism</a:t>
                      </a:r>
                    </a:p>
                  </a:txBody>
                  <a:tcPr/>
                </a:tc>
                <a:tc>
                  <a:txBody>
                    <a:bodyPr/>
                    <a:lstStyle/>
                    <a:p>
                      <a:r>
                        <a:rPr lang="en-US" dirty="0"/>
                        <a:t>Corrected</a:t>
                      </a:r>
                    </a:p>
                  </a:txBody>
                  <a:tcPr/>
                </a:tc>
                <a:extLst>
                  <a:ext uri="{0D108BD9-81ED-4DB2-BD59-A6C34878D82A}">
                    <a16:rowId xmlns:a16="http://schemas.microsoft.com/office/drawing/2014/main" val="1696411175"/>
                  </a:ext>
                </a:extLst>
              </a:tr>
              <a:tr h="370840">
                <a:tc>
                  <a:txBody>
                    <a:bodyPr/>
                    <a:lstStyle/>
                    <a:p>
                      <a:r>
                        <a:rPr lang="en-US" dirty="0"/>
                        <a:t>R2</a:t>
                      </a:r>
                    </a:p>
                  </a:txBody>
                  <a:tcPr/>
                </a:tc>
                <a:tc>
                  <a:txBody>
                    <a:bodyPr/>
                    <a:lstStyle/>
                    <a:p>
                      <a:r>
                        <a:rPr lang="en-US" dirty="0"/>
                        <a:t>0.03</a:t>
                      </a:r>
                    </a:p>
                  </a:txBody>
                  <a:tcPr/>
                </a:tc>
                <a:tc>
                  <a:txBody>
                    <a:bodyPr/>
                    <a:lstStyle/>
                    <a:p>
                      <a:r>
                        <a:rPr lang="en-US" dirty="0"/>
                        <a:t>0.29</a:t>
                      </a:r>
                    </a:p>
                  </a:txBody>
                  <a:tcPr/>
                </a:tc>
                <a:extLst>
                  <a:ext uri="{0D108BD9-81ED-4DB2-BD59-A6C34878D82A}">
                    <a16:rowId xmlns:a16="http://schemas.microsoft.com/office/drawing/2014/main" val="554083138"/>
                  </a:ext>
                </a:extLst>
              </a:tr>
              <a:tr h="370840">
                <a:tc>
                  <a:txBody>
                    <a:bodyPr/>
                    <a:lstStyle/>
                    <a:p>
                      <a:r>
                        <a:rPr lang="en-US" dirty="0"/>
                        <a:t>AUC</a:t>
                      </a:r>
                    </a:p>
                  </a:txBody>
                  <a:tcPr/>
                </a:tc>
                <a:tc>
                  <a:txBody>
                    <a:bodyPr/>
                    <a:lstStyle/>
                    <a:p>
                      <a:r>
                        <a:rPr lang="en-US" dirty="0"/>
                        <a:t>0.04</a:t>
                      </a:r>
                    </a:p>
                  </a:txBody>
                  <a:tcPr/>
                </a:tc>
                <a:tc>
                  <a:txBody>
                    <a:bodyPr/>
                    <a:lstStyle/>
                    <a:p>
                      <a:r>
                        <a:rPr lang="en-US" dirty="0"/>
                        <a:t>0.79</a:t>
                      </a:r>
                    </a:p>
                  </a:txBody>
                  <a:tcPr/>
                </a:tc>
                <a:extLst>
                  <a:ext uri="{0D108BD9-81ED-4DB2-BD59-A6C34878D82A}">
                    <a16:rowId xmlns:a16="http://schemas.microsoft.com/office/drawing/2014/main" val="59235084"/>
                  </a:ext>
                </a:extLst>
              </a:tr>
            </a:tbl>
          </a:graphicData>
        </a:graphic>
      </p:graphicFrame>
      <p:sp>
        <p:nvSpPr>
          <p:cNvPr id="14" name="Title 1"/>
          <p:cNvSpPr>
            <a:spLocks noGrp="1"/>
          </p:cNvSpPr>
          <p:nvPr>
            <p:ph type="title"/>
          </p:nvPr>
        </p:nvSpPr>
        <p:spPr>
          <a:xfrm>
            <a:off x="0" y="84513"/>
            <a:ext cx="11460480" cy="914400"/>
          </a:xfrm>
        </p:spPr>
        <p:txBody>
          <a:bodyPr/>
          <a:lstStyle/>
          <a:p>
            <a:r>
              <a:rPr lang="en-US" sz="2400" dirty="0"/>
              <a:t>Internal Validation (Discrimination) via Multiple Imputation</a:t>
            </a:r>
          </a:p>
        </p:txBody>
      </p:sp>
      <p:sp>
        <p:nvSpPr>
          <p:cNvPr id="15" name="TextBox 14"/>
          <p:cNvSpPr txBox="1"/>
          <p:nvPr/>
        </p:nvSpPr>
        <p:spPr>
          <a:xfrm>
            <a:off x="87086" y="427594"/>
            <a:ext cx="5567945" cy="1064029"/>
          </a:xfrm>
          <a:prstGeom prst="rect">
            <a:avLst/>
          </a:prstGeom>
          <a:noFill/>
        </p:spPr>
        <p:txBody>
          <a:bodyPr wrap="square" lIns="0" tIns="0" rIns="0" bIns="0" rtlCol="0">
            <a:noAutofit/>
          </a:bodyPr>
          <a:lstStyle/>
          <a:p>
            <a:pPr marL="228600" indent="-228600">
              <a:lnSpc>
                <a:spcPct val="100000"/>
              </a:lnSpc>
              <a:spcBef>
                <a:spcPts val="1200"/>
              </a:spcBef>
              <a:buSzPct val="100000"/>
              <a:buFont typeface="Trebuchet MS"/>
              <a:buChar char="•"/>
            </a:pPr>
            <a:r>
              <a:rPr lang="en-US" sz="1600" dirty="0"/>
              <a:t>Relatively small amount of optimism in discrimination statistics implies minimal overfitting</a:t>
            </a:r>
          </a:p>
          <a:p>
            <a:pPr marL="685800" lvl="1" indent="-228600">
              <a:spcBef>
                <a:spcPts val="1200"/>
              </a:spcBef>
              <a:buSzPct val="100000"/>
              <a:buFont typeface="Trebuchet MS"/>
              <a:buChar char="•"/>
            </a:pPr>
            <a:r>
              <a:rPr lang="en-US" sz="1600" dirty="0"/>
              <a:t>Can be confident in strength of effects from model</a:t>
            </a:r>
          </a:p>
          <a:p>
            <a:pPr>
              <a:lnSpc>
                <a:spcPct val="100000"/>
              </a:lnSpc>
              <a:spcBef>
                <a:spcPts val="1200"/>
              </a:spcBef>
              <a:buSzPct val="100000"/>
            </a:pPr>
            <a:endParaRPr lang="en-US"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6" y="2191624"/>
            <a:ext cx="6169004" cy="379631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475" y="2191624"/>
            <a:ext cx="6030525" cy="3711092"/>
          </a:xfrm>
          <a:prstGeom prst="rect">
            <a:avLst/>
          </a:prstGeom>
        </p:spPr>
      </p:pic>
      <p:sp>
        <p:nvSpPr>
          <p:cNvPr id="10" name="TextBox 9"/>
          <p:cNvSpPr txBox="1"/>
          <p:nvPr/>
        </p:nvSpPr>
        <p:spPr>
          <a:xfrm>
            <a:off x="387926" y="6032442"/>
            <a:ext cx="11438314" cy="1022465"/>
          </a:xfrm>
          <a:prstGeom prst="rect">
            <a:avLst/>
          </a:prstGeom>
          <a:noFill/>
        </p:spPr>
        <p:txBody>
          <a:bodyPr wrap="square" lIns="0" tIns="0" rIns="0" bIns="0" rtlCol="0">
            <a:noAutofit/>
          </a:bodyPr>
          <a:lstStyle/>
          <a:p>
            <a:r>
              <a:rPr lang="en-US" sz="2000" baseline="30000"/>
              <a:t>1</a:t>
            </a:r>
            <a:r>
              <a:rPr lang="en-US" sz="2000"/>
              <a:t> </a:t>
            </a:r>
            <a:r>
              <a:rPr lang="en-US" sz="2000" i="1"/>
              <a:t>Clinical Prediction Models</a:t>
            </a:r>
            <a:r>
              <a:rPr lang="en-US" sz="2000"/>
              <a:t>, Ewout Steyerberg.</a:t>
            </a:r>
            <a:endParaRPr lang="en-US" sz="2000" dirty="0"/>
          </a:p>
        </p:txBody>
      </p:sp>
    </p:spTree>
    <p:extLst>
      <p:ext uri="{BB962C8B-B14F-4D97-AF65-F5344CB8AC3E}">
        <p14:creationId xmlns:p14="http://schemas.microsoft.com/office/powerpoint/2010/main" val="321626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 y="154594"/>
            <a:ext cx="6477000" cy="914400"/>
          </a:xfrm>
        </p:spPr>
        <p:txBody>
          <a:bodyPr/>
          <a:lstStyle/>
          <a:p>
            <a:r>
              <a:rPr lang="en-US" sz="2400" dirty="0"/>
              <a:t>Internal Validation (Calibration) via Multiple Imputation</a:t>
            </a:r>
          </a:p>
        </p:txBody>
      </p:sp>
      <p:sp>
        <p:nvSpPr>
          <p:cNvPr id="4" name="Slide Number Placeholder 3"/>
          <p:cNvSpPr>
            <a:spLocks noGrp="1"/>
          </p:cNvSpPr>
          <p:nvPr>
            <p:ph type="sldNum" sz="quarter" idx="12"/>
          </p:nvPr>
        </p:nvSpPr>
        <p:spPr/>
        <p:txBody>
          <a:bodyPr/>
          <a:lstStyle/>
          <a:p>
            <a:fld id="{B58DE5F1-E0F9-4CCA-92B7-7A6FC4DFEE14}" type="slidenum">
              <a:rPr lang="en-US" smtClean="0"/>
              <a:t>16</a:t>
            </a:fld>
            <a:endParaRPr lang="en-US"/>
          </a:p>
        </p:txBody>
      </p:sp>
      <p:graphicFrame>
        <p:nvGraphicFramePr>
          <p:cNvPr id="8" name="Table 7"/>
          <p:cNvGraphicFramePr>
            <a:graphicFrameLocks noGrp="1"/>
          </p:cNvGraphicFramePr>
          <p:nvPr/>
        </p:nvGraphicFramePr>
        <p:xfrm>
          <a:off x="6522720" y="23832"/>
          <a:ext cx="5669281" cy="1246341"/>
        </p:xfrm>
        <a:graphic>
          <a:graphicData uri="http://schemas.openxmlformats.org/drawingml/2006/table">
            <a:tbl>
              <a:tblPr firstRow="1" bandRow="1">
                <a:tableStyleId>{7AFD8959-9B3F-4D47-BAAB-44C6AA61CEA2}</a:tableStyleId>
              </a:tblPr>
              <a:tblGrid>
                <a:gridCol w="2642164">
                  <a:extLst>
                    <a:ext uri="{9D8B030D-6E8A-4147-A177-3AD203B41FA5}">
                      <a16:colId xmlns:a16="http://schemas.microsoft.com/office/drawing/2014/main" val="1842832283"/>
                    </a:ext>
                  </a:extLst>
                </a:gridCol>
                <a:gridCol w="1496060">
                  <a:extLst>
                    <a:ext uri="{9D8B030D-6E8A-4147-A177-3AD203B41FA5}">
                      <a16:colId xmlns:a16="http://schemas.microsoft.com/office/drawing/2014/main" val="232369979"/>
                    </a:ext>
                  </a:extLst>
                </a:gridCol>
                <a:gridCol w="1531057">
                  <a:extLst>
                    <a:ext uri="{9D8B030D-6E8A-4147-A177-3AD203B41FA5}">
                      <a16:colId xmlns:a16="http://schemas.microsoft.com/office/drawing/2014/main" val="1382422234"/>
                    </a:ext>
                  </a:extLst>
                </a:gridCol>
              </a:tblGrid>
              <a:tr h="417429">
                <a:tc>
                  <a:txBody>
                    <a:bodyPr/>
                    <a:lstStyle/>
                    <a:p>
                      <a:endParaRPr lang="en-US" dirty="0"/>
                    </a:p>
                  </a:txBody>
                  <a:tcPr/>
                </a:tc>
                <a:tc>
                  <a:txBody>
                    <a:bodyPr/>
                    <a:lstStyle/>
                    <a:p>
                      <a:r>
                        <a:rPr lang="en-US" dirty="0"/>
                        <a:t>Optimism</a:t>
                      </a:r>
                    </a:p>
                  </a:txBody>
                  <a:tcPr/>
                </a:tc>
                <a:tc>
                  <a:txBody>
                    <a:bodyPr/>
                    <a:lstStyle/>
                    <a:p>
                      <a:r>
                        <a:rPr lang="en-US" dirty="0"/>
                        <a:t>Corrected</a:t>
                      </a:r>
                    </a:p>
                  </a:txBody>
                  <a:tcPr/>
                </a:tc>
                <a:extLst>
                  <a:ext uri="{0D108BD9-81ED-4DB2-BD59-A6C34878D82A}">
                    <a16:rowId xmlns:a16="http://schemas.microsoft.com/office/drawing/2014/main" val="3121324722"/>
                  </a:ext>
                </a:extLst>
              </a:tr>
              <a:tr h="414456">
                <a:tc>
                  <a:txBody>
                    <a:bodyPr/>
                    <a:lstStyle/>
                    <a:p>
                      <a:r>
                        <a:rPr lang="en-US" dirty="0"/>
                        <a:t>Calibration Intercept</a:t>
                      </a:r>
                    </a:p>
                  </a:txBody>
                  <a:tcPr/>
                </a:tc>
                <a:tc>
                  <a:txBody>
                    <a:bodyPr/>
                    <a:lstStyle/>
                    <a:p>
                      <a:r>
                        <a:rPr lang="en-US" dirty="0"/>
                        <a:t>0.05</a:t>
                      </a:r>
                    </a:p>
                  </a:txBody>
                  <a:tcPr/>
                </a:tc>
                <a:tc>
                  <a:txBody>
                    <a:bodyPr/>
                    <a:lstStyle/>
                    <a:p>
                      <a:r>
                        <a:rPr lang="en-US" dirty="0"/>
                        <a:t>-0.05</a:t>
                      </a:r>
                    </a:p>
                  </a:txBody>
                  <a:tcPr/>
                </a:tc>
                <a:extLst>
                  <a:ext uri="{0D108BD9-81ED-4DB2-BD59-A6C34878D82A}">
                    <a16:rowId xmlns:a16="http://schemas.microsoft.com/office/drawing/2014/main" val="3650916185"/>
                  </a:ext>
                </a:extLst>
              </a:tr>
              <a:tr h="414456">
                <a:tc>
                  <a:txBody>
                    <a:bodyPr/>
                    <a:lstStyle/>
                    <a:p>
                      <a:r>
                        <a:rPr lang="en-US" dirty="0"/>
                        <a:t>Calibration Slope</a:t>
                      </a:r>
                    </a:p>
                  </a:txBody>
                  <a:tcPr/>
                </a:tc>
                <a:tc>
                  <a:txBody>
                    <a:bodyPr/>
                    <a:lstStyle/>
                    <a:p>
                      <a:r>
                        <a:rPr lang="en-US" dirty="0"/>
                        <a:t>0.1</a:t>
                      </a:r>
                    </a:p>
                  </a:txBody>
                  <a:tcPr/>
                </a:tc>
                <a:tc>
                  <a:txBody>
                    <a:bodyPr/>
                    <a:lstStyle/>
                    <a:p>
                      <a:r>
                        <a:rPr lang="en-US" dirty="0"/>
                        <a:t>0.9</a:t>
                      </a:r>
                    </a:p>
                  </a:txBody>
                  <a:tcPr/>
                </a:tc>
                <a:extLst>
                  <a:ext uri="{0D108BD9-81ED-4DB2-BD59-A6C34878D82A}">
                    <a16:rowId xmlns:a16="http://schemas.microsoft.com/office/drawing/2014/main" val="60460947"/>
                  </a:ext>
                </a:extLst>
              </a:tr>
            </a:tbl>
          </a:graphicData>
        </a:graphic>
      </p:graphicFrame>
      <p:sp>
        <p:nvSpPr>
          <p:cNvPr id="9" name="TextBox 8"/>
          <p:cNvSpPr txBox="1"/>
          <p:nvPr/>
        </p:nvSpPr>
        <p:spPr>
          <a:xfrm>
            <a:off x="8370917" y="1471353"/>
            <a:ext cx="3821084" cy="2568632"/>
          </a:xfrm>
          <a:prstGeom prst="rect">
            <a:avLst/>
          </a:prstGeom>
          <a:noFill/>
        </p:spPr>
        <p:txBody>
          <a:bodyPr wrap="square" lIns="0" tIns="0" rIns="0" bIns="0" rtlCol="0">
            <a:noAutofit/>
          </a:bodyPr>
          <a:lstStyle/>
          <a:p>
            <a:pPr>
              <a:lnSpc>
                <a:spcPct val="100000"/>
              </a:lnSpc>
              <a:spcBef>
                <a:spcPts val="1200"/>
              </a:spcBef>
              <a:buSzPct val="100000"/>
            </a:pP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089" y="1471352"/>
            <a:ext cx="6064968" cy="5054139"/>
          </a:xfrm>
          <a:prstGeom prst="rect">
            <a:avLst/>
          </a:prstGeom>
        </p:spPr>
      </p:pic>
      <p:sp>
        <p:nvSpPr>
          <p:cNvPr id="12" name="TextBox 11"/>
          <p:cNvSpPr txBox="1"/>
          <p:nvPr/>
        </p:nvSpPr>
        <p:spPr>
          <a:xfrm>
            <a:off x="216130" y="822960"/>
            <a:ext cx="3632663" cy="4098174"/>
          </a:xfrm>
          <a:prstGeom prst="rect">
            <a:avLst/>
          </a:prstGeom>
          <a:noFill/>
        </p:spPr>
        <p:txBody>
          <a:bodyPr wrap="square" lIns="0" tIns="0" rIns="0" bIns="0" rtlCol="0">
            <a:noAutofit/>
          </a:bodyPr>
          <a:lstStyle/>
          <a:p>
            <a:pPr marL="228600" indent="-228600">
              <a:spcBef>
                <a:spcPts val="1200"/>
              </a:spcBef>
              <a:buSzPct val="100000"/>
              <a:buFont typeface="Trebuchet MS"/>
              <a:buChar char="•"/>
            </a:pPr>
            <a:r>
              <a:rPr lang="en-US" sz="2000" dirty="0"/>
              <a:t>Calibration assesses how precise predictions are</a:t>
            </a:r>
          </a:p>
          <a:p>
            <a:pPr marL="685800" lvl="1" indent="-228600">
              <a:spcBef>
                <a:spcPts val="1200"/>
              </a:spcBef>
              <a:buSzPct val="100000"/>
              <a:buFont typeface="Trebuchet MS"/>
              <a:buChar char="•"/>
            </a:pPr>
            <a:r>
              <a:rPr lang="en-US" sz="2000" dirty="0"/>
              <a:t>As opposed to discrimination, which assesses ability to rank subjects correctly</a:t>
            </a:r>
          </a:p>
          <a:p>
            <a:pPr marL="228600" indent="-228600">
              <a:spcBef>
                <a:spcPts val="1200"/>
              </a:spcBef>
              <a:buSzPct val="100000"/>
              <a:buFont typeface="Trebuchet MS"/>
              <a:buChar char="•"/>
            </a:pPr>
            <a:r>
              <a:rPr lang="en-US" sz="2000" dirty="0"/>
              <a:t>Perfect calibration would have intercept = 0 and slope = 1</a:t>
            </a:r>
          </a:p>
          <a:p>
            <a:pPr marL="228600" indent="-228600">
              <a:spcBef>
                <a:spcPts val="1200"/>
              </a:spcBef>
              <a:buSzPct val="100000"/>
              <a:buFont typeface="Trebuchet MS"/>
              <a:buChar char="•"/>
            </a:pPr>
            <a:endParaRPr lang="en-US" sz="2000" dirty="0"/>
          </a:p>
        </p:txBody>
      </p:sp>
      <p:sp>
        <p:nvSpPr>
          <p:cNvPr id="13" name="Rectangle 12"/>
          <p:cNvSpPr/>
          <p:nvPr/>
        </p:nvSpPr>
        <p:spPr>
          <a:xfrm>
            <a:off x="8370917" y="1840125"/>
            <a:ext cx="3821084" cy="2616101"/>
          </a:xfrm>
          <a:prstGeom prst="rect">
            <a:avLst/>
          </a:prstGeom>
        </p:spPr>
        <p:txBody>
          <a:bodyPr wrap="square">
            <a:spAutoFit/>
          </a:bodyPr>
          <a:lstStyle/>
          <a:p>
            <a:pPr marL="228600" indent="-228600">
              <a:spcBef>
                <a:spcPts val="1200"/>
              </a:spcBef>
              <a:buSzPct val="100000"/>
              <a:buFont typeface="Trebuchet MS"/>
              <a:buChar char="•"/>
            </a:pPr>
            <a:r>
              <a:rPr lang="en-US" dirty="0"/>
              <a:t>500 Bootstrap samples for each imputed dataset</a:t>
            </a:r>
          </a:p>
          <a:p>
            <a:pPr marL="228600" indent="-228600">
              <a:spcBef>
                <a:spcPts val="1200"/>
              </a:spcBef>
              <a:buSzPct val="100000"/>
              <a:buFont typeface="Trebuchet MS"/>
              <a:buChar char="•"/>
            </a:pPr>
            <a:r>
              <a:rPr lang="en-US" b="1" dirty="0"/>
              <a:t>Model seems to be well calibrated – minimal overfitting</a:t>
            </a:r>
          </a:p>
          <a:p>
            <a:pPr marL="685800" lvl="1" indent="-228600">
              <a:spcBef>
                <a:spcPts val="1200"/>
              </a:spcBef>
              <a:buSzPct val="100000"/>
              <a:buFont typeface="Trebuchet MS"/>
              <a:buChar char="•"/>
            </a:pPr>
            <a:r>
              <a:rPr lang="en-US" dirty="0"/>
              <a:t>Implies confidence that predictions from our modeling can be reproduced in new data</a:t>
            </a:r>
          </a:p>
        </p:txBody>
      </p:sp>
      <p:sp>
        <p:nvSpPr>
          <p:cNvPr id="14" name="Rectangle 13"/>
          <p:cNvSpPr/>
          <p:nvPr/>
        </p:nvSpPr>
        <p:spPr>
          <a:xfrm>
            <a:off x="216130" y="5065028"/>
            <a:ext cx="3915295" cy="646331"/>
          </a:xfrm>
          <a:prstGeom prst="rect">
            <a:avLst/>
          </a:prstGeom>
        </p:spPr>
        <p:txBody>
          <a:bodyPr wrap="square">
            <a:spAutoFit/>
          </a:bodyPr>
          <a:lstStyle/>
          <a:p>
            <a:pPr>
              <a:spcBef>
                <a:spcPts val="1200"/>
              </a:spcBef>
              <a:buSzPct val="100000"/>
            </a:pPr>
            <a:r>
              <a:rPr lang="en-US" dirty="0">
                <a:solidFill>
                  <a:srgbClr val="FF0000"/>
                </a:solidFill>
              </a:rPr>
              <a:t>Sample calibration plot from randomly chosen imputed dataset</a:t>
            </a:r>
          </a:p>
        </p:txBody>
      </p:sp>
      <p:cxnSp>
        <p:nvCxnSpPr>
          <p:cNvPr id="15" name="Straight Arrow Connector 14"/>
          <p:cNvCxnSpPr/>
          <p:nvPr/>
        </p:nvCxnSpPr>
        <p:spPr>
          <a:xfrm flipV="1">
            <a:off x="6131573" y="2212802"/>
            <a:ext cx="0" cy="492272"/>
          </a:xfrm>
          <a:prstGeom prst="straightConnector1">
            <a:avLst/>
          </a:prstGeom>
          <a:ln w="12700" cap="sq">
            <a:tailEnd type="triangle"/>
          </a:ln>
        </p:spPr>
        <p:style>
          <a:lnRef idx="1">
            <a:schemeClr val="accent1"/>
          </a:lnRef>
          <a:fillRef idx="0">
            <a:schemeClr val="accent1"/>
          </a:fillRef>
          <a:effectRef idx="0">
            <a:srgbClr val="000000"/>
          </a:effectRef>
          <a:fontRef idx="minor">
            <a:schemeClr val="lt1"/>
          </a:fontRef>
        </p:style>
      </p:cxnSp>
      <p:sp>
        <p:nvSpPr>
          <p:cNvPr id="16" name="TextBox 15"/>
          <p:cNvSpPr txBox="1"/>
          <p:nvPr/>
        </p:nvSpPr>
        <p:spPr>
          <a:xfrm>
            <a:off x="4427550" y="2615160"/>
            <a:ext cx="2696457" cy="759807"/>
          </a:xfrm>
          <a:prstGeom prst="rect">
            <a:avLst/>
          </a:prstGeom>
          <a:noFill/>
        </p:spPr>
        <p:txBody>
          <a:bodyPr wrap="square" lIns="0" tIns="0" rIns="0" bIns="0" rtlCol="0">
            <a:noAutofit/>
          </a:bodyPr>
          <a:lstStyle/>
          <a:p>
            <a:pPr>
              <a:lnSpc>
                <a:spcPct val="100000"/>
              </a:lnSpc>
              <a:spcBef>
                <a:spcPts val="1200"/>
              </a:spcBef>
              <a:buSzPct val="100000"/>
            </a:pPr>
            <a:r>
              <a:rPr lang="en-US" sz="2000" dirty="0"/>
              <a:t>Good discriminatory ability – wide range of predictions</a:t>
            </a:r>
          </a:p>
        </p:txBody>
      </p:sp>
    </p:spTree>
    <p:extLst>
      <p:ext uri="{BB962C8B-B14F-4D97-AF65-F5344CB8AC3E}">
        <p14:creationId xmlns:p14="http://schemas.microsoft.com/office/powerpoint/2010/main" val="93162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460480" cy="393449"/>
          </a:xfrm>
        </p:spPr>
        <p:txBody>
          <a:bodyPr/>
          <a:lstStyle/>
          <a:p>
            <a:r>
              <a:rPr lang="en-US" sz="2400" dirty="0"/>
              <a:t>Internal-External Validation Holding Each Study Out Once as a Test Set</a:t>
            </a:r>
          </a:p>
        </p:txBody>
      </p:sp>
      <p:sp>
        <p:nvSpPr>
          <p:cNvPr id="9" name="Content Placeholder 2"/>
          <p:cNvSpPr>
            <a:spLocks noGrp="1"/>
          </p:cNvSpPr>
          <p:nvPr>
            <p:ph idx="4294967295"/>
          </p:nvPr>
        </p:nvSpPr>
        <p:spPr>
          <a:xfrm>
            <a:off x="224597" y="914016"/>
            <a:ext cx="9770193" cy="604683"/>
          </a:xfrm>
          <a:solidFill>
            <a:schemeClr val="bg1"/>
          </a:solidFill>
        </p:spPr>
        <p:txBody>
          <a:bodyPr vert="horz" lIns="0" tIns="0" rIns="0" bIns="0" spcCol="301752" rtlCol="0" anchor="t">
            <a:noAutofit/>
          </a:bodyPr>
          <a:lstStyle/>
          <a:p>
            <a:pPr>
              <a:spcBef>
                <a:spcPts val="0"/>
              </a:spcBef>
            </a:pPr>
            <a:r>
              <a:rPr lang="en-US" sz="1600" dirty="0"/>
              <a:t>Consistently Good performance Across Studies via internal-external Cross-Validation in which each study was held out once as a test set: AUC’s: CM067=0.78, CM038=0.69 , CM742=0.88</a:t>
            </a:r>
          </a:p>
        </p:txBody>
      </p:sp>
      <p:pic>
        <p:nvPicPr>
          <p:cNvPr id="3" name="Picture 2"/>
          <p:cNvPicPr>
            <a:picLocks noChangeAspect="1"/>
          </p:cNvPicPr>
          <p:nvPr/>
        </p:nvPicPr>
        <p:blipFill>
          <a:blip r:embed="rId3"/>
          <a:stretch>
            <a:fillRect/>
          </a:stretch>
        </p:blipFill>
        <p:spPr>
          <a:xfrm>
            <a:off x="138896" y="1673506"/>
            <a:ext cx="5097684" cy="5097684"/>
          </a:xfrm>
          <a:prstGeom prst="rect">
            <a:avLst/>
          </a:prstGeom>
        </p:spPr>
      </p:pic>
      <p:pic>
        <p:nvPicPr>
          <p:cNvPr id="5" name="Picture 4"/>
          <p:cNvPicPr>
            <a:picLocks noChangeAspect="1"/>
          </p:cNvPicPr>
          <p:nvPr/>
        </p:nvPicPr>
        <p:blipFill>
          <a:blip r:embed="rId4"/>
          <a:stretch>
            <a:fillRect/>
          </a:stretch>
        </p:blipFill>
        <p:spPr>
          <a:xfrm>
            <a:off x="6046808" y="1673506"/>
            <a:ext cx="5184494" cy="5184494"/>
          </a:xfrm>
          <a:prstGeom prst="rect">
            <a:avLst/>
          </a:prstGeom>
        </p:spPr>
      </p:pic>
    </p:spTree>
    <p:extLst>
      <p:ext uri="{BB962C8B-B14F-4D97-AF65-F5344CB8AC3E}">
        <p14:creationId xmlns:p14="http://schemas.microsoft.com/office/powerpoint/2010/main" val="33954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460480" cy="914400"/>
          </a:xfrm>
        </p:spPr>
        <p:txBody>
          <a:bodyPr/>
          <a:lstStyle/>
          <a:p>
            <a:r>
              <a:rPr lang="en-US" dirty="0"/>
              <a:t>Model Comparison: Prediction Matrix (9 Trials, N = 1638)</a:t>
            </a:r>
          </a:p>
        </p:txBody>
      </p:sp>
      <p:sp>
        <p:nvSpPr>
          <p:cNvPr id="4" name="Slide Number Placeholder 3"/>
          <p:cNvSpPr>
            <a:spLocks noGrp="1"/>
          </p:cNvSpPr>
          <p:nvPr>
            <p:ph type="sldNum" sz="quarter" idx="12"/>
          </p:nvPr>
        </p:nvSpPr>
        <p:spPr/>
        <p:txBody>
          <a:bodyPr/>
          <a:lstStyle/>
          <a:p>
            <a:fld id="{B58DE5F1-E0F9-4CCA-92B7-7A6FC4DFEE14}" type="slidenum">
              <a:rPr lang="en-US" smtClean="0"/>
              <a:t>18</a:t>
            </a:fld>
            <a:endParaRPr lang="en-US"/>
          </a:p>
        </p:txBody>
      </p:sp>
      <p:sp>
        <p:nvSpPr>
          <p:cNvPr id="17" name="TextBox 16"/>
          <p:cNvSpPr txBox="1"/>
          <p:nvPr/>
        </p:nvSpPr>
        <p:spPr>
          <a:xfrm>
            <a:off x="9551324" y="1246909"/>
            <a:ext cx="2640675" cy="2261062"/>
          </a:xfrm>
          <a:prstGeom prst="rect">
            <a:avLst/>
          </a:prstGeom>
          <a:noFill/>
        </p:spPr>
        <p:txBody>
          <a:bodyPr wrap="square" lIns="0" tIns="0" rIns="0" bIns="0" rtlCol="0">
            <a:noAutofit/>
          </a:bodyPr>
          <a:lstStyle/>
          <a:p>
            <a:pPr marL="228600" indent="-228600">
              <a:lnSpc>
                <a:spcPct val="100000"/>
              </a:lnSpc>
              <a:spcBef>
                <a:spcPts val="1200"/>
              </a:spcBef>
              <a:buSzPct val="100000"/>
              <a:buFont typeface="Trebuchet MS"/>
              <a:buChar char="•"/>
            </a:pPr>
            <a:r>
              <a:rPr lang="en-US" sz="2000" dirty="0"/>
              <a:t>If Resistant is above diagonal, “row model” has better predictions</a:t>
            </a:r>
          </a:p>
          <a:p>
            <a:pPr marL="228600" indent="-228600">
              <a:lnSpc>
                <a:spcPct val="100000"/>
              </a:lnSpc>
              <a:spcBef>
                <a:spcPts val="1200"/>
              </a:spcBef>
              <a:buSzPct val="100000"/>
              <a:buFont typeface="Trebuchet MS"/>
              <a:buChar char="•"/>
            </a:pPr>
            <a:r>
              <a:rPr lang="en-US" sz="2000" dirty="0"/>
              <a:t>If Non-Resistant is below diagonal, “row model” has better predictions</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135" y="399010"/>
            <a:ext cx="8985365" cy="6342611"/>
          </a:xfrm>
        </p:spPr>
      </p:pic>
    </p:spTree>
    <p:extLst>
      <p:ext uri="{BB962C8B-B14F-4D97-AF65-F5344CB8AC3E}">
        <p14:creationId xmlns:p14="http://schemas.microsoft.com/office/powerpoint/2010/main" val="294545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Methodology Challenges</a:t>
            </a:r>
          </a:p>
        </p:txBody>
      </p:sp>
      <p:sp>
        <p:nvSpPr>
          <p:cNvPr id="3" name="Content Placeholder 2"/>
          <p:cNvSpPr>
            <a:spLocks noGrp="1"/>
          </p:cNvSpPr>
          <p:nvPr>
            <p:ph idx="1"/>
          </p:nvPr>
        </p:nvSpPr>
        <p:spPr>
          <a:xfrm>
            <a:off x="205740" y="1079619"/>
            <a:ext cx="11460480" cy="4947469"/>
          </a:xfrm>
        </p:spPr>
        <p:txBody>
          <a:bodyPr/>
          <a:lstStyle/>
          <a:p>
            <a:r>
              <a:rPr lang="en-US" sz="1600" b="1" dirty="0"/>
              <a:t>External validation of a Model Developed with Multiple Imputation</a:t>
            </a:r>
          </a:p>
          <a:p>
            <a:pPr lvl="1"/>
            <a:r>
              <a:rPr lang="en-US" sz="1600" dirty="0"/>
              <a:t>With multiple imputation, there are 32 models developed (1 per imputed dataset). How do we combine information across multiple imputed datasets? Should we average coefficients across all imputations? Should we compute separate test statistic for each imputed dataset?</a:t>
            </a:r>
          </a:p>
          <a:p>
            <a:pPr lvl="1"/>
            <a:r>
              <a:rPr lang="en-US" sz="1600" dirty="0"/>
              <a:t>How do we combine imputations with external validation? Do we use current imputation model to impute external missing data? Do we create new imputation model with all data?</a:t>
            </a:r>
          </a:p>
          <a:p>
            <a:r>
              <a:rPr lang="en-US" sz="1600" b="1" dirty="0">
                <a:solidFill>
                  <a:srgbClr val="595454"/>
                </a:solidFill>
              </a:rPr>
              <a:t>Internal validation with Multiple Imputation</a:t>
            </a:r>
          </a:p>
          <a:p>
            <a:pPr lvl="1"/>
            <a:r>
              <a:rPr lang="en-US" sz="1600" dirty="0">
                <a:solidFill>
                  <a:srgbClr val="595454"/>
                </a:solidFill>
              </a:rPr>
              <a:t>Potential for overly optimistic performance estimates since test data is being used to impute training data.</a:t>
            </a:r>
          </a:p>
          <a:p>
            <a:pPr lvl="1"/>
            <a:r>
              <a:rPr lang="en-US" sz="1600" dirty="0">
                <a:solidFill>
                  <a:srgbClr val="595454"/>
                </a:solidFill>
              </a:rPr>
              <a:t>Computationally not feasible to do multiple imputation within resampling.</a:t>
            </a:r>
            <a:endParaRPr lang="en-US" sz="1600" dirty="0"/>
          </a:p>
          <a:p>
            <a:r>
              <a:rPr lang="en-US" sz="1600" b="1" dirty="0"/>
              <a:t>Is there a more efficient way to model Primary Resistance other than binary endpoint?</a:t>
            </a:r>
          </a:p>
          <a:p>
            <a:r>
              <a:rPr lang="en-US" sz="1600" b="1" dirty="0"/>
              <a:t>Balancing trade-off of patients and potentially important variables into models.</a:t>
            </a:r>
          </a:p>
          <a:p>
            <a:pPr lvl="1"/>
            <a:r>
              <a:rPr lang="en-US" sz="1600" dirty="0"/>
              <a:t>e.g., if we include CRP which is strongly patients, we will lose patients as this is not collected in several trials.</a:t>
            </a:r>
            <a:endParaRPr lang="en-US" sz="1600" b="1" dirty="0"/>
          </a:p>
          <a:p>
            <a:r>
              <a:rPr lang="en-US" sz="1600" b="1" dirty="0"/>
              <a:t>Having multiple models from multiple modelers creates practical challenges for application in future clinical trials.</a:t>
            </a:r>
          </a:p>
          <a:p>
            <a:pPr lvl="1"/>
            <a:r>
              <a:rPr lang="en-US" sz="1600" dirty="0"/>
              <a:t>We recommend </a:t>
            </a:r>
            <a:r>
              <a:rPr lang="en-US" sz="1600" dirty="0" err="1"/>
              <a:t>apriori</a:t>
            </a:r>
            <a:r>
              <a:rPr lang="en-US" sz="1600" dirty="0"/>
              <a:t> agreeing on the same internal validation and performance metrics</a:t>
            </a:r>
          </a:p>
          <a:p>
            <a:pPr lvl="1"/>
            <a:r>
              <a:rPr lang="en-US" sz="1600" dirty="0"/>
              <a:t>Many benefits as well!</a:t>
            </a:r>
          </a:p>
        </p:txBody>
      </p:sp>
      <p:sp>
        <p:nvSpPr>
          <p:cNvPr id="4" name="Slide Number Placeholder 3"/>
          <p:cNvSpPr>
            <a:spLocks noGrp="1"/>
          </p:cNvSpPr>
          <p:nvPr>
            <p:ph type="sldNum" sz="quarter" idx="12"/>
          </p:nvPr>
        </p:nvSpPr>
        <p:spPr/>
        <p:txBody>
          <a:bodyPr/>
          <a:lstStyle/>
          <a:p>
            <a:fld id="{B58DE5F1-E0F9-4CCA-92B7-7A6FC4DFEE14}" type="slidenum">
              <a:rPr lang="en-US" smtClean="0"/>
              <a:t>19</a:t>
            </a:fld>
            <a:endParaRPr lang="en-US"/>
          </a:p>
        </p:txBody>
      </p:sp>
    </p:spTree>
    <p:extLst>
      <p:ext uri="{BB962C8B-B14F-4D97-AF65-F5344CB8AC3E}">
        <p14:creationId xmlns:p14="http://schemas.microsoft.com/office/powerpoint/2010/main" val="382787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the analysis</a:t>
            </a:r>
          </a:p>
        </p:txBody>
      </p:sp>
      <p:sp>
        <p:nvSpPr>
          <p:cNvPr id="3" name="Content Placeholder 2"/>
          <p:cNvSpPr>
            <a:spLocks noGrp="1"/>
          </p:cNvSpPr>
          <p:nvPr>
            <p:ph idx="1"/>
          </p:nvPr>
        </p:nvSpPr>
        <p:spPr>
          <a:xfrm>
            <a:off x="266007" y="955963"/>
            <a:ext cx="11460480" cy="4572000"/>
          </a:xfrm>
        </p:spPr>
        <p:txBody>
          <a:bodyPr/>
          <a:lstStyle/>
          <a:p>
            <a:r>
              <a:rPr lang="en-US" sz="2400" b="1" dirty="0"/>
              <a:t>Primary</a:t>
            </a:r>
            <a:r>
              <a:rPr lang="en-US" sz="2400" dirty="0"/>
              <a:t> goal: Develop a prognostic score to predict primary resistance (binary outcome) from Melanoma subjects receiving IO treatment </a:t>
            </a:r>
          </a:p>
          <a:p>
            <a:r>
              <a:rPr lang="en-US" sz="2400" i="1" dirty="0"/>
              <a:t>Secondary</a:t>
            </a:r>
            <a:r>
              <a:rPr lang="en-US" sz="2400" dirty="0"/>
              <a:t> goal: Which biomarkers are influential in determining the predicted probability of a patient being primary resistant?</a:t>
            </a:r>
          </a:p>
          <a:p>
            <a:r>
              <a:rPr lang="en-US" sz="2400" i="1" dirty="0"/>
              <a:t>Secondary</a:t>
            </a:r>
            <a:r>
              <a:rPr lang="en-US" sz="2400" dirty="0"/>
              <a:t> goal: Identify any potential predictive effects, i.e. are there predictors which can help decide on appropriate IO treatment for a given patient?</a:t>
            </a:r>
          </a:p>
          <a:p>
            <a:pPr lvl="1"/>
            <a:r>
              <a:rPr lang="en-US" sz="2400" dirty="0"/>
              <a:t>Assessed predictor * treatment interaction to determine if the relationship between a given biomarker and the predicted probability for being primary resistant differ across different treatment arms</a:t>
            </a:r>
          </a:p>
          <a:p>
            <a:pPr marL="0" indent="0">
              <a:buNone/>
            </a:pPr>
            <a:endParaRPr lang="en-US" sz="2400" dirty="0"/>
          </a:p>
        </p:txBody>
      </p:sp>
      <p:sp>
        <p:nvSpPr>
          <p:cNvPr id="4" name="Slide Number Placeholder 3"/>
          <p:cNvSpPr>
            <a:spLocks noGrp="1"/>
          </p:cNvSpPr>
          <p:nvPr>
            <p:ph type="sldNum" sz="quarter" idx="12"/>
          </p:nvPr>
        </p:nvSpPr>
        <p:spPr/>
        <p:txBody>
          <a:bodyPr/>
          <a:lstStyle/>
          <a:p>
            <a:fld id="{B58DE5F1-E0F9-4CCA-92B7-7A6FC4DFEE14}" type="slidenum">
              <a:rPr lang="en-US" smtClean="0"/>
              <a:t>2</a:t>
            </a:fld>
            <a:endParaRPr lang="en-US"/>
          </a:p>
        </p:txBody>
      </p:sp>
    </p:spTree>
    <p:extLst>
      <p:ext uri="{BB962C8B-B14F-4D97-AF65-F5344CB8AC3E}">
        <p14:creationId xmlns:p14="http://schemas.microsoft.com/office/powerpoint/2010/main" val="72019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Scott Chasalow (IPS/BIOM)</a:t>
            </a:r>
          </a:p>
          <a:p>
            <a:r>
              <a:rPr lang="en-US"/>
              <a:t>Shu-Pang Huang (GBDS)</a:t>
            </a:r>
          </a:p>
        </p:txBody>
      </p:sp>
      <p:sp>
        <p:nvSpPr>
          <p:cNvPr id="4" name="Slide Number Placeholder 3"/>
          <p:cNvSpPr>
            <a:spLocks noGrp="1"/>
          </p:cNvSpPr>
          <p:nvPr>
            <p:ph type="sldNum" sz="quarter" idx="12"/>
          </p:nvPr>
        </p:nvSpPr>
        <p:spPr/>
        <p:txBody>
          <a:bodyPr/>
          <a:lstStyle/>
          <a:p>
            <a:fld id="{B58DE5F1-E0F9-4CCA-92B7-7A6FC4DFEE14}" type="slidenum">
              <a:rPr lang="en-US" smtClean="0"/>
              <a:t>20</a:t>
            </a:fld>
            <a:endParaRPr lang="en-US"/>
          </a:p>
        </p:txBody>
      </p:sp>
    </p:spTree>
    <p:extLst>
      <p:ext uri="{BB962C8B-B14F-4D97-AF65-F5344CB8AC3E}">
        <p14:creationId xmlns:p14="http://schemas.microsoft.com/office/powerpoint/2010/main" val="285624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58DE5F1-E0F9-4CCA-92B7-7A6FC4DFEE14}" type="slidenum">
              <a:rPr lang="en-US" smtClean="0"/>
              <a:t>21</a:t>
            </a:fld>
            <a:endParaRPr lang="en-US"/>
          </a:p>
        </p:txBody>
      </p:sp>
    </p:spTree>
    <p:extLst>
      <p:ext uri="{BB962C8B-B14F-4D97-AF65-F5344CB8AC3E}">
        <p14:creationId xmlns:p14="http://schemas.microsoft.com/office/powerpoint/2010/main" val="344116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Imputation</a:t>
            </a:r>
          </a:p>
        </p:txBody>
      </p:sp>
      <p:sp>
        <p:nvSpPr>
          <p:cNvPr id="3" name="Content Placeholder 2"/>
          <p:cNvSpPr>
            <a:spLocks noGrp="1"/>
          </p:cNvSpPr>
          <p:nvPr>
            <p:ph idx="1"/>
          </p:nvPr>
        </p:nvSpPr>
        <p:spPr/>
        <p:txBody>
          <a:bodyPr/>
          <a:lstStyle/>
          <a:p>
            <a:r>
              <a:rPr lang="en-US" dirty="0"/>
              <a:t>Approximate rule of thumb</a:t>
            </a:r>
            <a:r>
              <a:rPr lang="en-US" baseline="30000" dirty="0"/>
              <a:t>1</a:t>
            </a:r>
            <a:r>
              <a:rPr lang="en-US" dirty="0"/>
              <a:t>: Number of imputations (M) should equal the proportion of rows in your data which are missing in at least one covariate</a:t>
            </a:r>
          </a:p>
          <a:p>
            <a:r>
              <a:rPr lang="en-US" dirty="0"/>
              <a:t>Had trouble including trial in imputation model due to block missing, left it out</a:t>
            </a:r>
          </a:p>
          <a:p>
            <a:r>
              <a:rPr lang="en-US" dirty="0"/>
              <a:t>Included outcome in imputation model</a:t>
            </a:r>
            <a:r>
              <a:rPr lang="en-US" baseline="30000" dirty="0"/>
              <a:t>1</a:t>
            </a:r>
            <a:endParaRPr lang="en-US" dirty="0"/>
          </a:p>
          <a:p>
            <a:pPr marL="0" indent="0">
              <a:buNone/>
            </a:pPr>
            <a:endParaRPr lang="en-US" dirty="0"/>
          </a:p>
          <a:p>
            <a:endParaRPr lang="en-US" dirty="0"/>
          </a:p>
          <a:p>
            <a:endParaRPr lang="en-US" dirty="0"/>
          </a:p>
          <a:p>
            <a:pPr marL="0" indent="0">
              <a:buNone/>
            </a:pPr>
            <a:endParaRPr lang="en-US" dirty="0"/>
          </a:p>
          <a:p>
            <a:pPr marL="0" indent="0">
              <a:buNone/>
            </a:pPr>
            <a:r>
              <a:rPr lang="en-US" baseline="30000" dirty="0"/>
              <a:t>1.</a:t>
            </a:r>
            <a:r>
              <a:rPr lang="en-US" dirty="0"/>
              <a:t> </a:t>
            </a:r>
            <a:r>
              <a:rPr lang="en-US" i="1" dirty="0"/>
              <a:t>Regression Modeling Strategies</a:t>
            </a:r>
            <a:r>
              <a:rPr lang="en-US" dirty="0"/>
              <a:t>, Frank Harrell</a:t>
            </a:r>
            <a:endParaRPr lang="en-US" baseline="30000" dirty="0"/>
          </a:p>
        </p:txBody>
      </p:sp>
      <p:sp>
        <p:nvSpPr>
          <p:cNvPr id="4" name="Slide Number Placeholder 3"/>
          <p:cNvSpPr>
            <a:spLocks noGrp="1"/>
          </p:cNvSpPr>
          <p:nvPr>
            <p:ph type="sldNum" sz="quarter" idx="12"/>
          </p:nvPr>
        </p:nvSpPr>
        <p:spPr/>
        <p:txBody>
          <a:bodyPr/>
          <a:lstStyle/>
          <a:p>
            <a:fld id="{B58DE5F1-E0F9-4CCA-92B7-7A6FC4DFEE14}" type="slidenum">
              <a:rPr lang="en-US" smtClean="0"/>
              <a:t>22</a:t>
            </a:fld>
            <a:endParaRPr lang="en-US"/>
          </a:p>
        </p:txBody>
      </p:sp>
    </p:spTree>
    <p:extLst>
      <p:ext uri="{BB962C8B-B14F-4D97-AF65-F5344CB8AC3E}">
        <p14:creationId xmlns:p14="http://schemas.microsoft.com/office/powerpoint/2010/main" val="35138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Imputation</a:t>
            </a:r>
          </a:p>
        </p:txBody>
      </p:sp>
      <p:sp>
        <p:nvSpPr>
          <p:cNvPr id="3" name="Content Placeholder 2"/>
          <p:cNvSpPr>
            <a:spLocks noGrp="1"/>
          </p:cNvSpPr>
          <p:nvPr>
            <p:ph idx="1"/>
          </p:nvPr>
        </p:nvSpPr>
        <p:spPr/>
        <p:txBody>
          <a:bodyPr/>
          <a:lstStyle/>
          <a:p>
            <a:r>
              <a:rPr lang="en-US" dirty="0"/>
              <a:t>Missingness for each covariate handled with Bagged CART models (1 per covariate with missing data) using available data on other covariates.</a:t>
            </a:r>
          </a:p>
          <a:p>
            <a:r>
              <a:rPr lang="en-US" dirty="0"/>
              <a:t>These models were developed on the held-in training sets of the cross-validation after resampling to impute the missing training covariates, then applied to the held out sets of the cross-validation to impute missing test set covariates.</a:t>
            </a:r>
          </a:p>
          <a:p>
            <a:r>
              <a:rPr lang="en-US" dirty="0"/>
              <a:t>Eliminates potential for data leaking between held-in and held-out sets.</a:t>
            </a:r>
          </a:p>
        </p:txBody>
      </p:sp>
      <p:sp>
        <p:nvSpPr>
          <p:cNvPr id="4" name="Slide Number Placeholder 3"/>
          <p:cNvSpPr>
            <a:spLocks noGrp="1"/>
          </p:cNvSpPr>
          <p:nvPr>
            <p:ph type="sldNum" sz="quarter" idx="12"/>
          </p:nvPr>
        </p:nvSpPr>
        <p:spPr/>
        <p:txBody>
          <a:bodyPr/>
          <a:lstStyle/>
          <a:p>
            <a:fld id="{B58DE5F1-E0F9-4CCA-92B7-7A6FC4DFEE14}" type="slidenum">
              <a:rPr lang="en-US" smtClean="0"/>
              <a:t>23</a:t>
            </a:fld>
            <a:endParaRPr lang="en-US"/>
          </a:p>
        </p:txBody>
      </p:sp>
    </p:spTree>
    <p:extLst>
      <p:ext uri="{BB962C8B-B14F-4D97-AF65-F5344CB8AC3E}">
        <p14:creationId xmlns:p14="http://schemas.microsoft.com/office/powerpoint/2010/main" val="6812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460480" cy="507076"/>
          </a:xfrm>
        </p:spPr>
        <p:txBody>
          <a:bodyPr/>
          <a:lstStyle/>
          <a:p>
            <a:r>
              <a:rPr lang="en-US" dirty="0"/>
              <a:t>Prognostic Model Summary for </a:t>
            </a:r>
            <a:r>
              <a:rPr lang="en-US" dirty="0" err="1"/>
              <a:t>XGBoost</a:t>
            </a:r>
            <a:r>
              <a:rPr lang="en-US" dirty="0"/>
              <a:t> Model</a:t>
            </a:r>
          </a:p>
        </p:txBody>
      </p:sp>
      <p:sp>
        <p:nvSpPr>
          <p:cNvPr id="4" name="Slide Number Placeholder 3"/>
          <p:cNvSpPr>
            <a:spLocks noGrp="1"/>
          </p:cNvSpPr>
          <p:nvPr>
            <p:ph type="sldNum" sz="quarter" idx="12"/>
          </p:nvPr>
        </p:nvSpPr>
        <p:spPr/>
        <p:txBody>
          <a:bodyPr/>
          <a:lstStyle/>
          <a:p>
            <a:fld id="{B58DE5F1-E0F9-4CCA-92B7-7A6FC4DFEE14}" type="slidenum">
              <a:rPr lang="en-US" smtClean="0"/>
              <a:t>24</a:t>
            </a:fld>
            <a:endParaRPr lang="en-US"/>
          </a:p>
        </p:txBody>
      </p:sp>
      <p:pic>
        <p:nvPicPr>
          <p:cNvPr id="9" name="Picture 8"/>
          <p:cNvPicPr>
            <a:picLocks noChangeAspect="1"/>
          </p:cNvPicPr>
          <p:nvPr/>
        </p:nvPicPr>
        <p:blipFill>
          <a:blip r:embed="rId2"/>
          <a:stretch>
            <a:fillRect/>
          </a:stretch>
        </p:blipFill>
        <p:spPr>
          <a:xfrm>
            <a:off x="247902" y="1609326"/>
            <a:ext cx="7230074" cy="4820049"/>
          </a:xfrm>
          <a:prstGeom prst="rect">
            <a:avLst/>
          </a:prstGeom>
        </p:spPr>
      </p:pic>
      <p:sp>
        <p:nvSpPr>
          <p:cNvPr id="12" name="TextBox 11">
            <a:extLst>
              <a:ext uri="{FF2B5EF4-FFF2-40B4-BE49-F238E27FC236}">
                <a16:creationId xmlns:a16="http://schemas.microsoft.com/office/drawing/2014/main" id="{4B1532A9-59E7-B348-8C1E-2A9C70603F03}"/>
              </a:ext>
            </a:extLst>
          </p:cNvPr>
          <p:cNvSpPr txBox="1"/>
          <p:nvPr/>
        </p:nvSpPr>
        <p:spPr>
          <a:xfrm>
            <a:off x="247902" y="641216"/>
            <a:ext cx="11258298" cy="666977"/>
          </a:xfrm>
          <a:prstGeom prst="rect">
            <a:avLst/>
          </a:prstGeom>
          <a:noFill/>
        </p:spPr>
        <p:txBody>
          <a:bodyPr wrap="square" rtlCol="0">
            <a:spAutoFit/>
          </a:bodyPr>
          <a:lstStyle/>
          <a:p>
            <a:pPr lvl="0" defTabSz="1219170"/>
            <a:r>
              <a:rPr lang="en-US" sz="1867" b="1" dirty="0">
                <a:solidFill>
                  <a:schemeClr val="accent1"/>
                </a:solidFill>
              </a:rPr>
              <a:t>Top 10 Drivers of Primary Resistance: </a:t>
            </a:r>
            <a:r>
              <a:rPr kumimoji="0" lang="en-US" sz="1867" b="0" i="0" u="none" strike="noStrike" kern="1200" cap="none" spc="0" normalizeH="0" baseline="0" noProof="0" dirty="0">
                <a:ln>
                  <a:noFill/>
                </a:ln>
                <a:solidFill>
                  <a:srgbClr val="595454"/>
                </a:solidFill>
                <a:effectLst/>
                <a:uLnTx/>
                <a:uFillTx/>
                <a:latin typeface="Trebuchet MS" panose="020B0603020202020204"/>
                <a:ea typeface="+mn-ea"/>
                <a:cs typeface="+mn-cs"/>
              </a:rPr>
              <a:t>LDH (+), Platelets (-/+), Neutrophil</a:t>
            </a:r>
            <a:r>
              <a:rPr lang="en-US" sz="1867" dirty="0">
                <a:solidFill>
                  <a:srgbClr val="595454"/>
                </a:solidFill>
                <a:latin typeface="Trebuchet MS" panose="020B0603020202020204"/>
              </a:rPr>
              <a:t>s (+), </a:t>
            </a:r>
            <a:r>
              <a:rPr kumimoji="0" lang="en-US" sz="1867" b="0" i="0" u="none" strike="noStrike" kern="1200" cap="none" spc="0" normalizeH="0" noProof="0" dirty="0">
                <a:ln>
                  <a:noFill/>
                </a:ln>
                <a:solidFill>
                  <a:srgbClr val="595454"/>
                </a:solidFill>
                <a:effectLst/>
                <a:uLnTx/>
                <a:uFillTx/>
                <a:latin typeface="Trebuchet MS" panose="020B0603020202020204"/>
                <a:ea typeface="+mn-ea"/>
                <a:cs typeface="+mn-cs"/>
              </a:rPr>
              <a:t>Lymphocytes (-), Tumor Burden (+), Time to Treatment (-), </a:t>
            </a:r>
            <a:r>
              <a:rPr lang="en-US" sz="1867" dirty="0">
                <a:solidFill>
                  <a:srgbClr val="595454"/>
                </a:solidFill>
                <a:latin typeface="Trebuchet MS" panose="020B0603020202020204"/>
              </a:rPr>
              <a:t>Treatment Arm (+/-), </a:t>
            </a:r>
            <a:r>
              <a:rPr kumimoji="0" lang="en-US" sz="1867" b="0" i="0" u="none" strike="noStrike" kern="1200" cap="none" spc="0" normalizeH="0" baseline="0" noProof="0" dirty="0">
                <a:ln>
                  <a:noFill/>
                </a:ln>
                <a:solidFill>
                  <a:srgbClr val="595454"/>
                </a:solidFill>
                <a:effectLst/>
                <a:uLnTx/>
                <a:uFillTx/>
                <a:latin typeface="Trebuchet MS" panose="020B0603020202020204"/>
                <a:ea typeface="+mn-ea"/>
                <a:cs typeface="+mn-cs"/>
              </a:rPr>
              <a:t>BMI</a:t>
            </a:r>
            <a:r>
              <a:rPr kumimoji="0" lang="en-US" sz="1867" b="0" i="0" u="none" strike="noStrike" kern="1200" cap="none" spc="0" normalizeH="0" noProof="0" dirty="0">
                <a:ln>
                  <a:noFill/>
                </a:ln>
                <a:solidFill>
                  <a:srgbClr val="595454"/>
                </a:solidFill>
                <a:effectLst/>
                <a:uLnTx/>
                <a:uFillTx/>
                <a:latin typeface="Trebuchet MS" panose="020B0603020202020204"/>
                <a:ea typeface="+mn-ea"/>
                <a:cs typeface="+mn-cs"/>
              </a:rPr>
              <a:t> (-), </a:t>
            </a:r>
            <a:r>
              <a:rPr lang="en-US" sz="1867" dirty="0">
                <a:solidFill>
                  <a:srgbClr val="595454"/>
                </a:solidFill>
              </a:rPr>
              <a:t>Age (-), PD-L1 &lt;1% (+)</a:t>
            </a:r>
            <a:endParaRPr kumimoji="0" lang="en-US" sz="1867" b="0" i="0" u="none" strike="noStrike" kern="1200" cap="none" spc="0" normalizeH="0" baseline="0" noProof="0" dirty="0">
              <a:ln>
                <a:noFill/>
              </a:ln>
              <a:solidFill>
                <a:srgbClr val="595454"/>
              </a:solidFill>
              <a:effectLst/>
              <a:uLnTx/>
              <a:uFillTx/>
              <a:latin typeface="Trebuchet MS" panose="020B0603020202020204"/>
              <a:ea typeface="+mn-ea"/>
              <a:cs typeface="+mn-cs"/>
            </a:endParaRPr>
          </a:p>
        </p:txBody>
      </p:sp>
      <p:pic>
        <p:nvPicPr>
          <p:cNvPr id="13" name="Picture 12"/>
          <p:cNvPicPr>
            <a:picLocks noChangeAspect="1"/>
          </p:cNvPicPr>
          <p:nvPr/>
        </p:nvPicPr>
        <p:blipFill>
          <a:blip r:embed="rId3"/>
          <a:stretch>
            <a:fillRect/>
          </a:stretch>
        </p:blipFill>
        <p:spPr>
          <a:xfrm>
            <a:off x="5084826" y="2236232"/>
            <a:ext cx="6741414" cy="4494276"/>
          </a:xfrm>
          <a:prstGeom prst="rect">
            <a:avLst/>
          </a:prstGeom>
        </p:spPr>
      </p:pic>
      <p:sp>
        <p:nvSpPr>
          <p:cNvPr id="5" name="Rectangle 4"/>
          <p:cNvSpPr/>
          <p:nvPr/>
        </p:nvSpPr>
        <p:spPr>
          <a:xfrm>
            <a:off x="7477976" y="1985248"/>
            <a:ext cx="2925801" cy="253916"/>
          </a:xfrm>
          <a:prstGeom prst="rect">
            <a:avLst/>
          </a:prstGeom>
        </p:spPr>
        <p:txBody>
          <a:bodyPr wrap="none">
            <a:spAutoFit/>
          </a:bodyPr>
          <a:lstStyle/>
          <a:p>
            <a:r>
              <a:rPr lang="en-US" sz="1050" b="1" dirty="0">
                <a:solidFill>
                  <a:srgbClr val="595454"/>
                </a:solidFill>
                <a:latin typeface="Arial" panose="020B0604020202020204" pitchFamily="34" charset="0"/>
                <a:cs typeface="Arial" panose="020B0604020202020204" pitchFamily="34" charset="0"/>
              </a:rPr>
              <a:t>Covariates and Respective Shapley Values</a:t>
            </a:r>
            <a:endParaRPr lang="en-US" sz="105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544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8" y="47897"/>
            <a:ext cx="11460480" cy="914400"/>
          </a:xfrm>
        </p:spPr>
        <p:txBody>
          <a:bodyPr/>
          <a:lstStyle/>
          <a:p>
            <a:r>
              <a:rPr lang="en-US" dirty="0"/>
              <a:t>Optimism-Corrected Bootstrap</a:t>
            </a:r>
            <a:r>
              <a:rPr lang="en-US" baseline="30000" dirty="0"/>
              <a:t>1, 2</a:t>
            </a:r>
            <a:endParaRPr lang="en-US" dirty="0"/>
          </a:p>
        </p:txBody>
      </p:sp>
      <p:sp>
        <p:nvSpPr>
          <p:cNvPr id="3" name="Content Placeholder 2"/>
          <p:cNvSpPr>
            <a:spLocks noGrp="1"/>
          </p:cNvSpPr>
          <p:nvPr>
            <p:ph idx="1"/>
          </p:nvPr>
        </p:nvSpPr>
        <p:spPr>
          <a:xfrm>
            <a:off x="45720" y="693674"/>
            <a:ext cx="11460480" cy="4572000"/>
          </a:xfrm>
        </p:spPr>
        <p:txBody>
          <a:bodyPr/>
          <a:lstStyle/>
          <a:p>
            <a:r>
              <a:rPr lang="en-US" sz="1800" dirty="0"/>
              <a:t>2 reasons to prefer over repeated CV:</a:t>
            </a:r>
          </a:p>
          <a:p>
            <a:pPr marL="685800" lvl="1" indent="-457200">
              <a:buAutoNum type="arabicPeriod"/>
            </a:pPr>
            <a:r>
              <a:rPr lang="en-US" sz="1600" dirty="0"/>
              <a:t>Easier to validate with imputed data</a:t>
            </a:r>
          </a:p>
          <a:p>
            <a:pPr marL="685800" lvl="1" indent="-457200">
              <a:buAutoNum type="arabicPeriod"/>
            </a:pPr>
            <a:r>
              <a:rPr lang="en-US" sz="1600" dirty="0"/>
              <a:t>Uses full data</a:t>
            </a:r>
            <a:endParaRPr lang="en-US" sz="1800" dirty="0"/>
          </a:p>
          <a:p>
            <a:r>
              <a:rPr lang="en-US" sz="1800" dirty="0"/>
              <a:t>Procedure:</a:t>
            </a:r>
          </a:p>
          <a:p>
            <a:pPr marL="685800" lvl="1" indent="-457200">
              <a:buFont typeface="+mj-lt"/>
              <a:buAutoNum type="arabicPeriod"/>
            </a:pPr>
            <a:r>
              <a:rPr lang="en-US" sz="1600" dirty="0"/>
              <a:t>Run full model on all of data</a:t>
            </a:r>
          </a:p>
          <a:p>
            <a:pPr marL="685800" lvl="1" indent="-457200">
              <a:buFont typeface="+mj-lt"/>
              <a:buAutoNum type="arabicPeriod"/>
            </a:pPr>
            <a:r>
              <a:rPr lang="en-US" sz="1600" dirty="0"/>
              <a:t>Determine performance metrics on full model</a:t>
            </a:r>
          </a:p>
          <a:p>
            <a:pPr marL="685800" lvl="1" indent="-457200">
              <a:buFont typeface="+mj-lt"/>
              <a:buAutoNum type="arabicPeriod"/>
            </a:pPr>
            <a:r>
              <a:rPr lang="en-US" sz="1600" dirty="0"/>
              <a:t>Draw bootstrap sample (with replacement) Build model on bootstrap sample and calculate “apparent” performance on same bootstrap sample</a:t>
            </a:r>
          </a:p>
          <a:p>
            <a:pPr marL="685800" lvl="1" indent="-457200">
              <a:buFont typeface="+mj-lt"/>
              <a:buAutoNum type="arabicPeriod"/>
            </a:pPr>
            <a:r>
              <a:rPr lang="en-US" sz="1600" dirty="0"/>
              <a:t>Apply model from bootstrap sample on original (full) data</a:t>
            </a:r>
          </a:p>
          <a:p>
            <a:pPr marL="685800" lvl="1" indent="-457200">
              <a:buFont typeface="+mj-lt"/>
              <a:buAutoNum type="arabicPeriod"/>
            </a:pPr>
            <a:r>
              <a:rPr lang="en-US" sz="1600" dirty="0"/>
              <a:t>Calculate Optimism by subtracting difference between performance metric calculated in step 3 from that calculated in step 4</a:t>
            </a:r>
          </a:p>
          <a:p>
            <a:pPr marL="685800" lvl="1" indent="-457200">
              <a:buFont typeface="+mj-lt"/>
              <a:buAutoNum type="arabicPeriod"/>
            </a:pPr>
            <a:r>
              <a:rPr lang="en-US" sz="1600" dirty="0"/>
              <a:t>After repeating steps 3 – 5 many times, calculate average amount of optimism</a:t>
            </a:r>
          </a:p>
          <a:p>
            <a:pPr marL="685800" lvl="1" indent="-457200">
              <a:buFont typeface="+mj-lt"/>
              <a:buAutoNum type="arabicPeriod"/>
            </a:pPr>
            <a:r>
              <a:rPr lang="en-US" sz="1600" dirty="0"/>
              <a:t>Subtract average optimism from performance metric calculated in step 2</a:t>
            </a:r>
          </a:p>
          <a:p>
            <a:pPr marL="685800" lvl="1" indent="-457200">
              <a:buFont typeface="+mj-lt"/>
              <a:buAutoNum type="arabicPeriod"/>
            </a:pPr>
            <a:r>
              <a:rPr lang="en-US" sz="1600" dirty="0"/>
              <a:t>Although intuitively there is some leakage in step 4 since on average 63.2% of data from full model is in each bootstrap sample as well, nonetheless both Harrell and </a:t>
            </a:r>
            <a:r>
              <a:rPr lang="en-US" sz="1600" dirty="0" err="1"/>
              <a:t>Steyerberg</a:t>
            </a:r>
            <a:r>
              <a:rPr lang="en-US" sz="1600" dirty="0"/>
              <a:t> assert this method of internal validation has strong basis both in theory and based on many simulations</a:t>
            </a:r>
            <a:endParaRPr lang="en-US" sz="1800" dirty="0"/>
          </a:p>
        </p:txBody>
      </p:sp>
      <p:sp>
        <p:nvSpPr>
          <p:cNvPr id="4" name="Slide Number Placeholder 3"/>
          <p:cNvSpPr>
            <a:spLocks noGrp="1"/>
          </p:cNvSpPr>
          <p:nvPr>
            <p:ph type="sldNum" sz="quarter" idx="12"/>
          </p:nvPr>
        </p:nvSpPr>
        <p:spPr/>
        <p:txBody>
          <a:bodyPr/>
          <a:lstStyle/>
          <a:p>
            <a:fld id="{B58DE5F1-E0F9-4CCA-92B7-7A6FC4DFEE14}" type="slidenum">
              <a:rPr lang="en-US" smtClean="0"/>
              <a:t>25</a:t>
            </a:fld>
            <a:endParaRPr lang="en-US"/>
          </a:p>
        </p:txBody>
      </p:sp>
      <p:sp>
        <p:nvSpPr>
          <p:cNvPr id="5" name="Rectangle 4"/>
          <p:cNvSpPr/>
          <p:nvPr/>
        </p:nvSpPr>
        <p:spPr>
          <a:xfrm>
            <a:off x="130628" y="5695795"/>
            <a:ext cx="5153975" cy="646331"/>
          </a:xfrm>
          <a:prstGeom prst="rect">
            <a:avLst/>
          </a:prstGeom>
        </p:spPr>
        <p:txBody>
          <a:bodyPr wrap="none">
            <a:spAutoFit/>
          </a:bodyPr>
          <a:lstStyle/>
          <a:p>
            <a:r>
              <a:rPr lang="en-US" baseline="30000" dirty="0"/>
              <a:t>1</a:t>
            </a:r>
            <a:r>
              <a:rPr lang="en-US" dirty="0"/>
              <a:t> </a:t>
            </a:r>
            <a:r>
              <a:rPr lang="en-US" i="1" dirty="0"/>
              <a:t>Clinical Prediction Models</a:t>
            </a:r>
            <a:r>
              <a:rPr lang="en-US" dirty="0"/>
              <a:t>, </a:t>
            </a:r>
            <a:r>
              <a:rPr lang="en-US" dirty="0" err="1"/>
              <a:t>Ewout</a:t>
            </a:r>
            <a:r>
              <a:rPr lang="en-US" dirty="0"/>
              <a:t> </a:t>
            </a:r>
            <a:r>
              <a:rPr lang="en-US" dirty="0" err="1"/>
              <a:t>Steyerberg</a:t>
            </a:r>
            <a:r>
              <a:rPr lang="en-US" dirty="0"/>
              <a:t>.</a:t>
            </a:r>
            <a:endParaRPr lang="en-US" baseline="30000" dirty="0"/>
          </a:p>
          <a:p>
            <a:r>
              <a:rPr lang="en-US" baseline="30000" dirty="0"/>
              <a:t>2</a:t>
            </a:r>
            <a:r>
              <a:rPr lang="en-US" dirty="0"/>
              <a:t> </a:t>
            </a:r>
            <a:r>
              <a:rPr lang="en-US" i="1" dirty="0"/>
              <a:t>Regression Modeling Strategies</a:t>
            </a:r>
            <a:r>
              <a:rPr lang="en-US" dirty="0"/>
              <a:t>, Frank Harrell.</a:t>
            </a:r>
            <a:endParaRPr lang="en-US" baseline="30000" dirty="0"/>
          </a:p>
        </p:txBody>
      </p:sp>
    </p:spTree>
    <p:extLst>
      <p:ext uri="{BB962C8B-B14F-4D97-AF65-F5344CB8AC3E}">
        <p14:creationId xmlns:p14="http://schemas.microsoft.com/office/powerpoint/2010/main" val="364659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4294967295"/>
          </p:nvPr>
        </p:nvSpPr>
        <p:spPr>
          <a:xfrm>
            <a:off x="224597" y="914016"/>
            <a:ext cx="11967403" cy="533121"/>
          </a:xfrm>
          <a:solidFill>
            <a:schemeClr val="bg1"/>
          </a:solidFill>
        </p:spPr>
        <p:txBody>
          <a:bodyPr vert="horz" lIns="0" tIns="0" rIns="0" bIns="0" spcCol="301752" rtlCol="0" anchor="t">
            <a:noAutofit/>
          </a:bodyPr>
          <a:lstStyle/>
          <a:p>
            <a:pPr marL="380990" indent="-380990">
              <a:spcBef>
                <a:spcPts val="0"/>
              </a:spcBef>
              <a:buFont typeface="+mj-lt"/>
              <a:buAutoNum type="arabicPeriod"/>
            </a:pPr>
            <a:r>
              <a:rPr lang="en-US" sz="1600" dirty="0">
                <a:solidFill>
                  <a:schemeClr val="accent1"/>
                </a:solidFill>
              </a:rPr>
              <a:t>Good Discrimination </a:t>
            </a:r>
            <a:r>
              <a:rPr lang="en-US" sz="1600" dirty="0"/>
              <a:t>(AUC=0.76) and </a:t>
            </a:r>
            <a:r>
              <a:rPr lang="en-US" sz="1600" dirty="0">
                <a:solidFill>
                  <a:schemeClr val="accent1"/>
                </a:solidFill>
              </a:rPr>
              <a:t>Excellent Calibration </a:t>
            </a:r>
            <a:r>
              <a:rPr lang="en-US" sz="1600" dirty="0"/>
              <a:t>(β0=0.02; β1=1.02) via internal validation (10 Fold Nested Cross-Validation) on the </a:t>
            </a:r>
            <a:r>
              <a:rPr lang="en-US" sz="1600" dirty="0">
                <a:solidFill>
                  <a:schemeClr val="accent1"/>
                </a:solidFill>
              </a:rPr>
              <a:t>cutaneous melanoma </a:t>
            </a:r>
            <a:r>
              <a:rPr lang="en-US" sz="1600" dirty="0"/>
              <a:t>subjects used in model development.</a:t>
            </a:r>
          </a:p>
        </p:txBody>
      </p:sp>
      <p:pic>
        <p:nvPicPr>
          <p:cNvPr id="6" name="Picture 5"/>
          <p:cNvPicPr>
            <a:picLocks noChangeAspect="1"/>
          </p:cNvPicPr>
          <p:nvPr/>
        </p:nvPicPr>
        <p:blipFill>
          <a:blip r:embed="rId3"/>
          <a:stretch>
            <a:fillRect/>
          </a:stretch>
        </p:blipFill>
        <p:spPr>
          <a:xfrm>
            <a:off x="132406" y="1778563"/>
            <a:ext cx="3890203" cy="3890203"/>
          </a:xfrm>
          <a:prstGeom prst="rect">
            <a:avLst/>
          </a:prstGeom>
        </p:spPr>
      </p:pic>
      <p:sp>
        <p:nvSpPr>
          <p:cNvPr id="7" name="TextBox 6">
            <a:extLst>
              <a:ext uri="{FF2B5EF4-FFF2-40B4-BE49-F238E27FC236}">
                <a16:creationId xmlns:a16="http://schemas.microsoft.com/office/drawing/2014/main" id="{54DE827A-01D5-4EBA-A48B-48E28CBA378B}"/>
              </a:ext>
            </a:extLst>
          </p:cNvPr>
          <p:cNvSpPr txBox="1"/>
          <p:nvPr/>
        </p:nvSpPr>
        <p:spPr>
          <a:xfrm>
            <a:off x="2233933" y="4372774"/>
            <a:ext cx="1481931" cy="276999"/>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77">
              <a:spcBef>
                <a:spcPts val="1200"/>
              </a:spcBef>
              <a:buSzPct val="100000"/>
            </a:pPr>
            <a:r>
              <a:rPr lang="en-US" dirty="0">
                <a:solidFill>
                  <a:srgbClr val="595454"/>
                </a:solidFill>
                <a:latin typeface="Trebuchet MS"/>
              </a:rPr>
              <a:t>AUC = 0.76</a:t>
            </a:r>
          </a:p>
        </p:txBody>
      </p:sp>
      <p:pic>
        <p:nvPicPr>
          <p:cNvPr id="8" name="Picture 7"/>
          <p:cNvPicPr>
            <a:picLocks noChangeAspect="1"/>
          </p:cNvPicPr>
          <p:nvPr/>
        </p:nvPicPr>
        <p:blipFill>
          <a:blip r:embed="rId4"/>
          <a:stretch>
            <a:fillRect/>
          </a:stretch>
        </p:blipFill>
        <p:spPr>
          <a:xfrm>
            <a:off x="4022609" y="1778563"/>
            <a:ext cx="4369264" cy="2184632"/>
          </a:xfrm>
          <a:prstGeom prst="rect">
            <a:avLst/>
          </a:prstGeom>
        </p:spPr>
      </p:pic>
      <p:sp>
        <p:nvSpPr>
          <p:cNvPr id="10" name="TextBox 9">
            <a:extLst>
              <a:ext uri="{FF2B5EF4-FFF2-40B4-BE49-F238E27FC236}">
                <a16:creationId xmlns:a16="http://schemas.microsoft.com/office/drawing/2014/main" id="{54DE827A-01D5-4EBA-A48B-48E28CBA378B}"/>
              </a:ext>
            </a:extLst>
          </p:cNvPr>
          <p:cNvSpPr txBox="1"/>
          <p:nvPr/>
        </p:nvSpPr>
        <p:spPr>
          <a:xfrm>
            <a:off x="5759566" y="3159391"/>
            <a:ext cx="2092093" cy="276999"/>
          </a:xfrm>
          <a:prstGeom prst="rect">
            <a:avLst/>
          </a:prstGeom>
          <a:solidFill>
            <a:schemeClr val="bg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77">
              <a:spcBef>
                <a:spcPts val="1200"/>
              </a:spcBef>
              <a:buSzPct val="100000"/>
            </a:pPr>
            <a:r>
              <a:rPr lang="en-US" dirty="0">
                <a:solidFill>
                  <a:srgbClr val="595454"/>
                </a:solidFill>
                <a:latin typeface="Trebuchet MS"/>
              </a:rPr>
              <a:t>B0=0.02, B1 = 1.02</a:t>
            </a:r>
          </a:p>
        </p:txBody>
      </p:sp>
      <p:pic>
        <p:nvPicPr>
          <p:cNvPr id="4" name="Picture 3"/>
          <p:cNvPicPr>
            <a:picLocks noChangeAspect="1"/>
          </p:cNvPicPr>
          <p:nvPr/>
        </p:nvPicPr>
        <p:blipFill>
          <a:blip r:embed="rId5"/>
          <a:stretch>
            <a:fillRect/>
          </a:stretch>
        </p:blipFill>
        <p:spPr>
          <a:xfrm>
            <a:off x="4022609" y="3963195"/>
            <a:ext cx="4369264" cy="2184632"/>
          </a:xfrm>
          <a:prstGeom prst="rect">
            <a:avLst/>
          </a:prstGeom>
        </p:spPr>
      </p:pic>
      <p:sp>
        <p:nvSpPr>
          <p:cNvPr id="11" name="Title 1"/>
          <p:cNvSpPr>
            <a:spLocks noGrp="1"/>
          </p:cNvSpPr>
          <p:nvPr>
            <p:ph type="title"/>
          </p:nvPr>
        </p:nvSpPr>
        <p:spPr>
          <a:xfrm>
            <a:off x="0" y="84513"/>
            <a:ext cx="11460480" cy="464127"/>
          </a:xfrm>
        </p:spPr>
        <p:txBody>
          <a:bodyPr/>
          <a:lstStyle/>
          <a:p>
            <a:r>
              <a:rPr lang="en-US" sz="2400" dirty="0"/>
              <a:t>Internal Validation (Discrimination) via Single Imputation</a:t>
            </a:r>
          </a:p>
        </p:txBody>
      </p:sp>
    </p:spTree>
    <p:extLst>
      <p:ext uri="{BB962C8B-B14F-4D97-AF65-F5344CB8AC3E}">
        <p14:creationId xmlns:p14="http://schemas.microsoft.com/office/powerpoint/2010/main" val="365506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78462" y="160868"/>
            <a:ext cx="11435077" cy="677333"/>
          </a:xfrm>
        </p:spPr>
        <p:txBody>
          <a:bodyPr/>
          <a:lstStyle/>
          <a:p>
            <a:r>
              <a:rPr lang="en-US" sz="2000" dirty="0"/>
              <a:t>Primary resistance across metastatic melanoma studies:</a:t>
            </a:r>
            <a:br>
              <a:rPr lang="en-US" sz="2000" dirty="0"/>
            </a:br>
            <a:r>
              <a:rPr lang="en-US" sz="2000" dirty="0"/>
              <a:t>Similar fraction of resistant patients across various studies</a:t>
            </a:r>
          </a:p>
        </p:txBody>
      </p:sp>
      <p:grpSp>
        <p:nvGrpSpPr>
          <p:cNvPr id="17" name="Group 16">
            <a:extLst>
              <a:ext uri="{FF2B5EF4-FFF2-40B4-BE49-F238E27FC236}">
                <a16:creationId xmlns:a16="http://schemas.microsoft.com/office/drawing/2014/main" id="{B49BEE9E-1EF1-E34A-8607-A99A44F48957}"/>
              </a:ext>
            </a:extLst>
          </p:cNvPr>
          <p:cNvGrpSpPr/>
          <p:nvPr/>
        </p:nvGrpSpPr>
        <p:grpSpPr>
          <a:xfrm>
            <a:off x="8777750" y="3095559"/>
            <a:ext cx="3035788" cy="2802383"/>
            <a:chOff x="6582997" y="875424"/>
            <a:chExt cx="2276841" cy="2101787"/>
          </a:xfrm>
        </p:grpSpPr>
        <p:sp>
          <p:nvSpPr>
            <p:cNvPr id="3" name="Rectangle 2"/>
            <p:cNvSpPr/>
            <p:nvPr/>
          </p:nvSpPr>
          <p:spPr>
            <a:xfrm>
              <a:off x="6582997" y="875424"/>
              <a:ext cx="1643975" cy="508000"/>
            </a:xfrm>
            <a:prstGeom prst="rect">
              <a:avLst/>
            </a:prstGeom>
            <a:solidFill>
              <a:srgbClr val="FE6B6B"/>
            </a:solidFill>
            <a:ln>
              <a:solidFill>
                <a:srgbClr val="FE6B6B"/>
              </a:solid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95454">
                      <a:lumMod val="50000"/>
                    </a:srgbClr>
                  </a:solidFill>
                  <a:effectLst/>
                  <a:uLnTx/>
                  <a:uFillTx/>
                  <a:latin typeface="Trebuchet MS"/>
                  <a:ea typeface="+mn-ea"/>
                  <a:cs typeface="+mn-cs"/>
                </a:rPr>
                <a:t>35.1% (878/2504)</a:t>
              </a:r>
              <a:br>
                <a:rPr kumimoji="0" lang="en-US" sz="1600" b="1" i="0" u="none" strike="noStrike" kern="1200" cap="none" spc="0" normalizeH="0" baseline="0" noProof="0" dirty="0">
                  <a:ln>
                    <a:noFill/>
                  </a:ln>
                  <a:solidFill>
                    <a:srgbClr val="595454">
                      <a:lumMod val="50000"/>
                    </a:srgbClr>
                  </a:solidFill>
                  <a:effectLst/>
                  <a:uLnTx/>
                  <a:uFillTx/>
                  <a:latin typeface="Trebuchet MS"/>
                  <a:ea typeface="+mn-ea"/>
                  <a:cs typeface="+mn-cs"/>
                </a:rPr>
              </a:br>
              <a:r>
                <a:rPr kumimoji="0" lang="en-US" sz="1600" b="1" i="0" u="none" strike="noStrike" kern="1200" cap="none" spc="0" normalizeH="0" baseline="0" noProof="0" dirty="0">
                  <a:ln>
                    <a:noFill/>
                  </a:ln>
                  <a:solidFill>
                    <a:srgbClr val="595454">
                      <a:lumMod val="50000"/>
                    </a:srgbClr>
                  </a:solidFill>
                  <a:effectLst/>
                  <a:uLnTx/>
                  <a:uFillTx/>
                  <a:latin typeface="Trebuchet MS"/>
                  <a:ea typeface="+mn-ea"/>
                  <a:cs typeface="+mn-cs"/>
                </a:rPr>
                <a:t>primary resistant </a:t>
              </a:r>
            </a:p>
          </p:txBody>
        </p:sp>
        <p:sp>
          <p:nvSpPr>
            <p:cNvPr id="9" name="Rectangle 8">
              <a:extLst>
                <a:ext uri="{FF2B5EF4-FFF2-40B4-BE49-F238E27FC236}">
                  <a16:creationId xmlns:a16="http://schemas.microsoft.com/office/drawing/2014/main" id="{FF087AA8-4580-3B4E-B148-C767480488EE}"/>
                </a:ext>
              </a:extLst>
            </p:cNvPr>
            <p:cNvSpPr/>
            <p:nvPr/>
          </p:nvSpPr>
          <p:spPr>
            <a:xfrm>
              <a:off x="6582997" y="2469210"/>
              <a:ext cx="1643975" cy="508001"/>
            </a:xfrm>
            <a:prstGeom prst="rect">
              <a:avLst/>
            </a:prstGeom>
            <a:solidFill>
              <a:schemeClr val="accent4"/>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454"/>
                  </a:solidFill>
                  <a:effectLst/>
                  <a:uLnTx/>
                  <a:uFillTx/>
                  <a:latin typeface="Trebuchet MS"/>
                  <a:ea typeface="+mn-ea"/>
                  <a:cs typeface="+mn-cs"/>
                </a:rPr>
                <a:t>9.3% (232/2504)</a:t>
              </a:r>
              <a:br>
                <a:rPr kumimoji="0" lang="en-US" sz="1600" b="0" i="0" u="none" strike="noStrike" kern="1200" cap="none" spc="0" normalizeH="0" baseline="0" noProof="0" dirty="0">
                  <a:ln>
                    <a:noFill/>
                  </a:ln>
                  <a:solidFill>
                    <a:srgbClr val="595454"/>
                  </a:solidFill>
                  <a:effectLst/>
                  <a:uLnTx/>
                  <a:uFillTx/>
                  <a:latin typeface="Trebuchet MS"/>
                  <a:ea typeface="+mn-ea"/>
                  <a:cs typeface="+mn-cs"/>
                </a:rPr>
              </a:br>
              <a:r>
                <a:rPr kumimoji="0" lang="en-US" sz="1600" b="0" i="0" u="none" strike="noStrike" kern="1200" cap="none" spc="0" normalizeH="0" baseline="0" noProof="0" dirty="0">
                  <a:ln>
                    <a:noFill/>
                  </a:ln>
                  <a:solidFill>
                    <a:srgbClr val="595454"/>
                  </a:solidFill>
                  <a:effectLst/>
                  <a:uLnTx/>
                  <a:uFillTx/>
                  <a:latin typeface="Trebuchet MS"/>
                  <a:ea typeface="+mn-ea"/>
                  <a:cs typeface="+mn-cs"/>
                </a:rPr>
                <a:t>Not evaluable</a:t>
              </a:r>
            </a:p>
          </p:txBody>
        </p:sp>
        <p:sp>
          <p:nvSpPr>
            <p:cNvPr id="10" name="Rectangle 9">
              <a:extLst>
                <a:ext uri="{FF2B5EF4-FFF2-40B4-BE49-F238E27FC236}">
                  <a16:creationId xmlns:a16="http://schemas.microsoft.com/office/drawing/2014/main" id="{D9A0F987-E949-2D4D-A8DE-94AA27E46676}"/>
                </a:ext>
              </a:extLst>
            </p:cNvPr>
            <p:cNvSpPr/>
            <p:nvPr/>
          </p:nvSpPr>
          <p:spPr>
            <a:xfrm>
              <a:off x="6991558" y="1384487"/>
              <a:ext cx="826852" cy="250326"/>
            </a:xfrm>
            <a:prstGeom prst="rect">
              <a:avLst/>
            </a:prstGeom>
            <a:noFill/>
            <a:ln>
              <a:noFill/>
            </a:ln>
          </p:spPr>
          <p:style>
            <a:lnRef idx="0">
              <a:schemeClr val="accent1"/>
            </a:lnRef>
            <a:fillRef idx="1">
              <a:schemeClr val="accent1"/>
            </a:fillRef>
            <a:effectRef idx="0">
              <a:srgbClr val="000000"/>
            </a:effectRef>
            <a:fontRef idx="minor">
              <a:schemeClr val="lt1"/>
            </a:fontRef>
          </p:style>
          <p:txBody>
            <a:bodyPr rtlCol="0" anchor="t"/>
            <a:lstStyle/>
            <a:p>
              <a:pPr marL="0" marR="0" lvl="0" indent="0" algn="ctr" defTabSz="91437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solidFill>
                    <a:srgbClr val="595454"/>
                  </a:solidFill>
                  <a:effectLst/>
                  <a:uLnTx/>
                  <a:uFillTx/>
                  <a:latin typeface="Trebuchet MS"/>
                  <a:ea typeface="+mn-ea"/>
                  <a:cs typeface="+mn-cs"/>
                </a:rPr>
                <a:t>Range</a:t>
              </a:r>
            </a:p>
          </p:txBody>
        </p:sp>
        <p:sp>
          <p:nvSpPr>
            <p:cNvPr id="13" name="Freeform 12">
              <a:extLst>
                <a:ext uri="{FF2B5EF4-FFF2-40B4-BE49-F238E27FC236}">
                  <a16:creationId xmlns:a16="http://schemas.microsoft.com/office/drawing/2014/main" id="{E9FFD845-F332-9143-946D-21241FB3C217}"/>
                </a:ext>
              </a:extLst>
            </p:cNvPr>
            <p:cNvSpPr/>
            <p:nvPr/>
          </p:nvSpPr>
          <p:spPr>
            <a:xfrm>
              <a:off x="6582997" y="1702340"/>
              <a:ext cx="1643974" cy="311286"/>
            </a:xfrm>
            <a:custGeom>
              <a:avLst/>
              <a:gdLst>
                <a:gd name="connsiteX0" fmla="*/ 0 w 1605064"/>
                <a:gd name="connsiteY0" fmla="*/ 311286 h 311286"/>
                <a:gd name="connsiteX1" fmla="*/ 0 w 1605064"/>
                <a:gd name="connsiteY1" fmla="*/ 0 h 311286"/>
                <a:gd name="connsiteX2" fmla="*/ 1605064 w 1605064"/>
                <a:gd name="connsiteY2" fmla="*/ 0 h 311286"/>
                <a:gd name="connsiteX3" fmla="*/ 1605064 w 1605064"/>
                <a:gd name="connsiteY3" fmla="*/ 311286 h 311286"/>
              </a:gdLst>
              <a:ahLst/>
              <a:cxnLst>
                <a:cxn ang="0">
                  <a:pos x="connsiteX0" y="connsiteY0"/>
                </a:cxn>
                <a:cxn ang="0">
                  <a:pos x="connsiteX1" y="connsiteY1"/>
                </a:cxn>
                <a:cxn ang="0">
                  <a:pos x="connsiteX2" y="connsiteY2"/>
                </a:cxn>
                <a:cxn ang="0">
                  <a:pos x="connsiteX3" y="connsiteY3"/>
                </a:cxn>
              </a:cxnLst>
              <a:rect l="l" t="t" r="r" b="b"/>
              <a:pathLst>
                <a:path w="1605064" h="311286">
                  <a:moveTo>
                    <a:pt x="0" y="311286"/>
                  </a:moveTo>
                  <a:lnTo>
                    <a:pt x="0" y="0"/>
                  </a:lnTo>
                  <a:lnTo>
                    <a:pt x="1605064" y="0"/>
                  </a:lnTo>
                  <a:lnTo>
                    <a:pt x="1605064" y="311286"/>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cxnSp>
          <p:nvCxnSpPr>
            <p:cNvPr id="15" name="Straight Connector 14">
              <a:extLst>
                <a:ext uri="{FF2B5EF4-FFF2-40B4-BE49-F238E27FC236}">
                  <a16:creationId xmlns:a16="http://schemas.microsoft.com/office/drawing/2014/main" id="{366338CC-010B-294A-99FB-38CC7F5B0CBD}"/>
                </a:ext>
              </a:extLst>
            </p:cNvPr>
            <p:cNvCxnSpPr>
              <a:cxnSpLocks/>
            </p:cNvCxnSpPr>
            <p:nvPr/>
          </p:nvCxnSpPr>
          <p:spPr>
            <a:xfrm>
              <a:off x="7393021" y="1634246"/>
              <a:ext cx="0" cy="680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2CA4C9C-EFB0-2A40-96FC-709A98B936CE}"/>
                </a:ext>
              </a:extLst>
            </p:cNvPr>
            <p:cNvSpPr/>
            <p:nvPr/>
          </p:nvSpPr>
          <p:spPr>
            <a:xfrm>
              <a:off x="7488238" y="1815405"/>
              <a:ext cx="1371600" cy="508002"/>
            </a:xfrm>
            <a:prstGeom prst="rect">
              <a:avLst/>
            </a:prstGeom>
            <a:solidFill>
              <a:schemeClr val="accent4">
                <a:lumMod val="40000"/>
                <a:lumOff val="6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1"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454"/>
                  </a:solidFill>
                  <a:effectLst/>
                  <a:uLnTx/>
                  <a:uFillTx/>
                  <a:latin typeface="Trebuchet MS"/>
                  <a:ea typeface="+mn-ea"/>
                  <a:cs typeface="+mn-cs"/>
                </a:rPr>
                <a:t>High of 45.5% in </a:t>
              </a:r>
              <a:br>
                <a:rPr kumimoji="0" lang="en-US" sz="1600" b="0" i="0" u="none" strike="noStrike" kern="1200" cap="none" spc="0" normalizeH="0" baseline="0" noProof="0" dirty="0">
                  <a:ln>
                    <a:noFill/>
                  </a:ln>
                  <a:solidFill>
                    <a:srgbClr val="595454"/>
                  </a:solidFill>
                  <a:effectLst/>
                  <a:uLnTx/>
                  <a:uFillTx/>
                  <a:latin typeface="Trebuchet MS"/>
                  <a:ea typeface="+mn-ea"/>
                  <a:cs typeface="+mn-cs"/>
                </a:rPr>
              </a:br>
              <a:r>
                <a:rPr kumimoji="0" lang="en-US" sz="1600" b="0" i="0" u="none" strike="noStrike" kern="1200" cap="none" spc="0" normalizeH="0" baseline="0" noProof="0" dirty="0">
                  <a:ln>
                    <a:noFill/>
                  </a:ln>
                  <a:solidFill>
                    <a:srgbClr val="595454"/>
                  </a:solidFill>
                  <a:effectLst/>
                  <a:uLnTx/>
                  <a:uFillTx/>
                  <a:latin typeface="Trebuchet MS"/>
                  <a:ea typeface="+mn-ea"/>
                  <a:cs typeface="+mn-cs"/>
                </a:rPr>
                <a:t>CA209-037</a:t>
              </a:r>
            </a:p>
          </p:txBody>
        </p:sp>
      </p:grpSp>
      <p:pic>
        <p:nvPicPr>
          <p:cNvPr id="16" name="Picture 15"/>
          <p:cNvPicPr>
            <a:picLocks noChangeAspect="1"/>
          </p:cNvPicPr>
          <p:nvPr/>
        </p:nvPicPr>
        <p:blipFill>
          <a:blip r:embed="rId2"/>
          <a:stretch>
            <a:fillRect/>
          </a:stretch>
        </p:blipFill>
        <p:spPr>
          <a:xfrm>
            <a:off x="378462" y="838201"/>
            <a:ext cx="7984785" cy="4790871"/>
          </a:xfrm>
          <a:prstGeom prst="rect">
            <a:avLst/>
          </a:prstGeom>
        </p:spPr>
      </p:pic>
      <p:cxnSp>
        <p:nvCxnSpPr>
          <p:cNvPr id="18" name="Straight Arrow Connector 17">
            <a:extLst>
              <a:ext uri="{FF2B5EF4-FFF2-40B4-BE49-F238E27FC236}">
                <a16:creationId xmlns:a16="http://schemas.microsoft.com/office/drawing/2014/main" id="{1DE31E7E-0E16-F141-ABA8-C911AC249ABF}"/>
              </a:ext>
            </a:extLst>
          </p:cNvPr>
          <p:cNvCxnSpPr/>
          <p:nvPr/>
        </p:nvCxnSpPr>
        <p:spPr>
          <a:xfrm flipV="1">
            <a:off x="6590092" y="3521299"/>
            <a:ext cx="1965648" cy="833536"/>
          </a:xfrm>
          <a:prstGeom prst="straightConnector1">
            <a:avLst/>
          </a:prstGeom>
          <a:ln w="53975">
            <a:solidFill>
              <a:srgbClr val="FE6B6B"/>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C76776D-CB70-8A44-95DB-B18BDFE97022}"/>
              </a:ext>
            </a:extLst>
          </p:cNvPr>
          <p:cNvSpPr/>
          <p:nvPr/>
        </p:nvSpPr>
        <p:spPr>
          <a:xfrm>
            <a:off x="7933928" y="4348867"/>
            <a:ext cx="1828800" cy="677336"/>
          </a:xfrm>
          <a:prstGeom prst="rect">
            <a:avLst/>
          </a:prstGeom>
          <a:solidFill>
            <a:schemeClr val="accent4">
              <a:lumMod val="40000"/>
              <a:lumOff val="60000"/>
            </a:schemeClr>
          </a:solidFill>
          <a:ln>
            <a:noFill/>
          </a:ln>
        </p:spPr>
        <p:style>
          <a:lnRef idx="0">
            <a:schemeClr val="accent1"/>
          </a:lnRef>
          <a:fillRef idx="1">
            <a:schemeClr val="accent1"/>
          </a:fillRef>
          <a:effectRef idx="0">
            <a:srgbClr val="000000"/>
          </a:effectRef>
          <a:fontRef idx="minor">
            <a:schemeClr val="lt1"/>
          </a:fontRef>
        </p:style>
        <p:txBody>
          <a:bodyPr rtlCol="0" anchor="ctr"/>
          <a:lstStyle/>
          <a:p>
            <a:pPr marL="0" marR="0" lvl="1"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454"/>
                </a:solidFill>
                <a:effectLst/>
                <a:uLnTx/>
                <a:uFillTx/>
                <a:latin typeface="Trebuchet MS"/>
                <a:ea typeface="+mn-ea"/>
                <a:cs typeface="+mn-cs"/>
              </a:rPr>
              <a:t>Low of 21.3% in CA209-004 </a:t>
            </a:r>
          </a:p>
        </p:txBody>
      </p:sp>
    </p:spTree>
    <p:extLst>
      <p:ext uri="{BB962C8B-B14F-4D97-AF65-F5344CB8AC3E}">
        <p14:creationId xmlns:p14="http://schemas.microsoft.com/office/powerpoint/2010/main" val="326077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 y="154594"/>
            <a:ext cx="6477000" cy="914400"/>
          </a:xfrm>
        </p:spPr>
        <p:txBody>
          <a:bodyPr/>
          <a:lstStyle/>
          <a:p>
            <a:r>
              <a:rPr lang="en-US" sz="2800" dirty="0"/>
              <a:t>Example of Poor Calibration: Full Adjuvant data (n = 872)</a:t>
            </a:r>
          </a:p>
        </p:txBody>
      </p:sp>
      <p:sp>
        <p:nvSpPr>
          <p:cNvPr id="4" name="Slide Number Placeholder 3"/>
          <p:cNvSpPr>
            <a:spLocks noGrp="1"/>
          </p:cNvSpPr>
          <p:nvPr>
            <p:ph type="sldNum" sz="quarter" idx="12"/>
          </p:nvPr>
        </p:nvSpPr>
        <p:spPr/>
        <p:txBody>
          <a:bodyPr/>
          <a:lstStyle/>
          <a:p>
            <a:fld id="{B58DE5F1-E0F9-4CCA-92B7-7A6FC4DFEE14}" type="slidenum">
              <a:rPr lang="en-US" smtClean="0"/>
              <a:t>28</a:t>
            </a:fld>
            <a:endParaRPr lang="en-US"/>
          </a:p>
        </p:txBody>
      </p:sp>
      <p:graphicFrame>
        <p:nvGraphicFramePr>
          <p:cNvPr id="8" name="Table 7"/>
          <p:cNvGraphicFramePr>
            <a:graphicFrameLocks noGrp="1"/>
          </p:cNvGraphicFramePr>
          <p:nvPr/>
        </p:nvGraphicFramePr>
        <p:xfrm>
          <a:off x="6522720" y="23832"/>
          <a:ext cx="5669281" cy="1246341"/>
        </p:xfrm>
        <a:graphic>
          <a:graphicData uri="http://schemas.openxmlformats.org/drawingml/2006/table">
            <a:tbl>
              <a:tblPr firstRow="1" bandRow="1">
                <a:tableStyleId>{7AFD8959-9B3F-4D47-BAAB-44C6AA61CEA2}</a:tableStyleId>
              </a:tblPr>
              <a:tblGrid>
                <a:gridCol w="2642164">
                  <a:extLst>
                    <a:ext uri="{9D8B030D-6E8A-4147-A177-3AD203B41FA5}">
                      <a16:colId xmlns:a16="http://schemas.microsoft.com/office/drawing/2014/main" val="1842832283"/>
                    </a:ext>
                  </a:extLst>
                </a:gridCol>
                <a:gridCol w="1496060">
                  <a:extLst>
                    <a:ext uri="{9D8B030D-6E8A-4147-A177-3AD203B41FA5}">
                      <a16:colId xmlns:a16="http://schemas.microsoft.com/office/drawing/2014/main" val="232369979"/>
                    </a:ext>
                  </a:extLst>
                </a:gridCol>
                <a:gridCol w="1531057">
                  <a:extLst>
                    <a:ext uri="{9D8B030D-6E8A-4147-A177-3AD203B41FA5}">
                      <a16:colId xmlns:a16="http://schemas.microsoft.com/office/drawing/2014/main" val="1382422234"/>
                    </a:ext>
                  </a:extLst>
                </a:gridCol>
              </a:tblGrid>
              <a:tr h="417429">
                <a:tc>
                  <a:txBody>
                    <a:bodyPr/>
                    <a:lstStyle/>
                    <a:p>
                      <a:endParaRPr lang="en-US" dirty="0"/>
                    </a:p>
                  </a:txBody>
                  <a:tcPr/>
                </a:tc>
                <a:tc>
                  <a:txBody>
                    <a:bodyPr/>
                    <a:lstStyle/>
                    <a:p>
                      <a:r>
                        <a:rPr lang="en-US" dirty="0"/>
                        <a:t>Optimism</a:t>
                      </a:r>
                    </a:p>
                  </a:txBody>
                  <a:tcPr/>
                </a:tc>
                <a:tc>
                  <a:txBody>
                    <a:bodyPr/>
                    <a:lstStyle/>
                    <a:p>
                      <a:r>
                        <a:rPr lang="en-US" dirty="0"/>
                        <a:t>Corrected</a:t>
                      </a:r>
                    </a:p>
                  </a:txBody>
                  <a:tcPr/>
                </a:tc>
                <a:extLst>
                  <a:ext uri="{0D108BD9-81ED-4DB2-BD59-A6C34878D82A}">
                    <a16:rowId xmlns:a16="http://schemas.microsoft.com/office/drawing/2014/main" val="3121324722"/>
                  </a:ext>
                </a:extLst>
              </a:tr>
              <a:tr h="414456">
                <a:tc>
                  <a:txBody>
                    <a:bodyPr/>
                    <a:lstStyle/>
                    <a:p>
                      <a:r>
                        <a:rPr lang="en-US" dirty="0"/>
                        <a:t>Calibration Intercept</a:t>
                      </a:r>
                    </a:p>
                  </a:txBody>
                  <a:tcPr/>
                </a:tc>
                <a:tc>
                  <a:txBody>
                    <a:bodyPr/>
                    <a:lstStyle/>
                    <a:p>
                      <a:r>
                        <a:rPr lang="en-US" dirty="0"/>
                        <a:t>0.30</a:t>
                      </a:r>
                    </a:p>
                  </a:txBody>
                  <a:tcPr/>
                </a:tc>
                <a:tc>
                  <a:txBody>
                    <a:bodyPr/>
                    <a:lstStyle/>
                    <a:p>
                      <a:r>
                        <a:rPr lang="en-US" dirty="0"/>
                        <a:t>-0.30</a:t>
                      </a:r>
                    </a:p>
                  </a:txBody>
                  <a:tcPr/>
                </a:tc>
                <a:extLst>
                  <a:ext uri="{0D108BD9-81ED-4DB2-BD59-A6C34878D82A}">
                    <a16:rowId xmlns:a16="http://schemas.microsoft.com/office/drawing/2014/main" val="3650916185"/>
                  </a:ext>
                </a:extLst>
              </a:tr>
              <a:tr h="414456">
                <a:tc>
                  <a:txBody>
                    <a:bodyPr/>
                    <a:lstStyle/>
                    <a:p>
                      <a:r>
                        <a:rPr lang="en-US" dirty="0"/>
                        <a:t>Calibration Slope</a:t>
                      </a:r>
                    </a:p>
                  </a:txBody>
                  <a:tcPr/>
                </a:tc>
                <a:tc>
                  <a:txBody>
                    <a:bodyPr/>
                    <a:lstStyle/>
                    <a:p>
                      <a:r>
                        <a:rPr lang="en-US" dirty="0"/>
                        <a:t>0.28</a:t>
                      </a:r>
                    </a:p>
                  </a:txBody>
                  <a:tcPr/>
                </a:tc>
                <a:tc>
                  <a:txBody>
                    <a:bodyPr/>
                    <a:lstStyle/>
                    <a:p>
                      <a:r>
                        <a:rPr lang="en-US" dirty="0"/>
                        <a:t>0.72</a:t>
                      </a:r>
                    </a:p>
                  </a:txBody>
                  <a:tcPr/>
                </a:tc>
                <a:extLst>
                  <a:ext uri="{0D108BD9-81ED-4DB2-BD59-A6C34878D82A}">
                    <a16:rowId xmlns:a16="http://schemas.microsoft.com/office/drawing/2014/main" val="60460947"/>
                  </a:ext>
                </a:extLst>
              </a:tr>
            </a:tbl>
          </a:graphicData>
        </a:graphic>
      </p:graphicFrame>
      <p:sp>
        <p:nvSpPr>
          <p:cNvPr id="9" name="TextBox 8"/>
          <p:cNvSpPr txBox="1"/>
          <p:nvPr/>
        </p:nvSpPr>
        <p:spPr>
          <a:xfrm>
            <a:off x="8370917" y="1471353"/>
            <a:ext cx="3821084" cy="2568632"/>
          </a:xfrm>
          <a:prstGeom prst="rect">
            <a:avLst/>
          </a:prstGeom>
          <a:noFill/>
        </p:spPr>
        <p:txBody>
          <a:bodyPr wrap="square" lIns="0" tIns="0" rIns="0" bIns="0" rtlCol="0">
            <a:noAutofit/>
          </a:bodyPr>
          <a:lstStyle/>
          <a:p>
            <a:pPr>
              <a:lnSpc>
                <a:spcPct val="100000"/>
              </a:lnSpc>
              <a:spcBef>
                <a:spcPts val="1200"/>
              </a:spcBef>
              <a:buSzPct val="100000"/>
            </a:pPr>
            <a:endParaRPr lang="en-US" sz="2000" dirty="0"/>
          </a:p>
        </p:txBody>
      </p:sp>
      <p:sp>
        <p:nvSpPr>
          <p:cNvPr id="10" name="Rectangle 9"/>
          <p:cNvSpPr/>
          <p:nvPr/>
        </p:nvSpPr>
        <p:spPr>
          <a:xfrm>
            <a:off x="275359" y="1723747"/>
            <a:ext cx="4114799" cy="1354217"/>
          </a:xfrm>
          <a:prstGeom prst="rect">
            <a:avLst/>
          </a:prstGeom>
        </p:spPr>
        <p:txBody>
          <a:bodyPr wrap="square">
            <a:spAutoFit/>
          </a:bodyPr>
          <a:lstStyle/>
          <a:p>
            <a:pPr marL="228600" indent="-228600">
              <a:spcBef>
                <a:spcPts val="1200"/>
              </a:spcBef>
              <a:buSzPct val="100000"/>
              <a:buFont typeface="Trebuchet MS"/>
              <a:buChar char="•"/>
            </a:pPr>
            <a:r>
              <a:rPr lang="en-US" dirty="0"/>
              <a:t>500 Bootstrap samples for each imputed dataset</a:t>
            </a:r>
          </a:p>
          <a:p>
            <a:pPr marL="228600" indent="-228600">
              <a:spcBef>
                <a:spcPts val="1200"/>
              </a:spcBef>
              <a:buSzPct val="100000"/>
              <a:buFont typeface="Trebuchet MS"/>
              <a:buChar char="•"/>
            </a:pPr>
            <a:r>
              <a:rPr lang="en-US" b="1" dirty="0"/>
              <a:t>Model seems to be poorly calibrated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6769" y="1388176"/>
            <a:ext cx="5715000" cy="4762500"/>
          </a:xfrm>
          <a:prstGeom prst="rect">
            <a:avLst/>
          </a:prstGeom>
        </p:spPr>
      </p:pic>
      <p:sp>
        <p:nvSpPr>
          <p:cNvPr id="12" name="Rectangle 11"/>
          <p:cNvSpPr/>
          <p:nvPr/>
        </p:nvSpPr>
        <p:spPr>
          <a:xfrm>
            <a:off x="1334193" y="4566265"/>
            <a:ext cx="3387436" cy="923330"/>
          </a:xfrm>
          <a:prstGeom prst="rect">
            <a:avLst/>
          </a:prstGeom>
        </p:spPr>
        <p:txBody>
          <a:bodyPr wrap="square">
            <a:spAutoFit/>
          </a:bodyPr>
          <a:lstStyle/>
          <a:p>
            <a:pPr>
              <a:spcBef>
                <a:spcPts val="1200"/>
              </a:spcBef>
              <a:buSzPct val="100000"/>
            </a:pPr>
            <a:r>
              <a:rPr lang="en-US" dirty="0">
                <a:solidFill>
                  <a:srgbClr val="FF0000"/>
                </a:solidFill>
              </a:rPr>
              <a:t>Sample calibration plot from randomly chosen imputed dataset</a:t>
            </a:r>
          </a:p>
        </p:txBody>
      </p:sp>
      <p:sp>
        <p:nvSpPr>
          <p:cNvPr id="7" name="Right Brace 6"/>
          <p:cNvSpPr/>
          <p:nvPr/>
        </p:nvSpPr>
        <p:spPr>
          <a:xfrm rot="5400000">
            <a:off x="6272017" y="1601635"/>
            <a:ext cx="216131" cy="1225302"/>
          </a:xfrm>
          <a:prstGeom prst="rightBrace">
            <a:avLst/>
          </a:prstGeom>
          <a:ln w="12700" cap="sq"/>
        </p:spPr>
        <p:style>
          <a:lnRef idx="1">
            <a:schemeClr val="accent1"/>
          </a:lnRef>
          <a:fillRef idx="0">
            <a:schemeClr val="accent1"/>
          </a:fillRef>
          <a:effectRef idx="0">
            <a:srgbClr val="000000"/>
          </a:effectRef>
          <a:fontRef idx="minor">
            <a:schemeClr val="lt1"/>
          </a:fontRef>
        </p:style>
        <p:txBody>
          <a:bodyPr rtlCol="0" anchor="ctr"/>
          <a:lstStyle/>
          <a:p>
            <a:pPr algn="ctr"/>
            <a:endParaRPr lang="en-US"/>
          </a:p>
        </p:txBody>
      </p:sp>
      <p:sp>
        <p:nvSpPr>
          <p:cNvPr id="13" name="TextBox 12"/>
          <p:cNvSpPr txBox="1"/>
          <p:nvPr/>
        </p:nvSpPr>
        <p:spPr>
          <a:xfrm>
            <a:off x="5407776" y="2256112"/>
            <a:ext cx="3416530" cy="534839"/>
          </a:xfrm>
          <a:prstGeom prst="rect">
            <a:avLst/>
          </a:prstGeom>
          <a:noFill/>
        </p:spPr>
        <p:txBody>
          <a:bodyPr wrap="square" lIns="0" tIns="0" rIns="0" bIns="0" rtlCol="0">
            <a:noAutofit/>
          </a:bodyPr>
          <a:lstStyle/>
          <a:p>
            <a:pPr>
              <a:lnSpc>
                <a:spcPct val="100000"/>
              </a:lnSpc>
              <a:spcBef>
                <a:spcPts val="1200"/>
              </a:spcBef>
              <a:buSzPct val="100000"/>
            </a:pPr>
            <a:r>
              <a:rPr lang="en-US" dirty="0"/>
              <a:t>Narrow range of predictions reflects poor discrimination</a:t>
            </a:r>
          </a:p>
        </p:txBody>
      </p:sp>
    </p:spTree>
    <p:extLst>
      <p:ext uri="{BB962C8B-B14F-4D97-AF65-F5344CB8AC3E}">
        <p14:creationId xmlns:p14="http://schemas.microsoft.com/office/powerpoint/2010/main" val="39454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Nomogram Illustration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9333" y="822960"/>
            <a:ext cx="6849686" cy="5520167"/>
          </a:xfrm>
        </p:spPr>
      </p:pic>
      <p:sp>
        <p:nvSpPr>
          <p:cNvPr id="4" name="Slide Number Placeholder 3"/>
          <p:cNvSpPr>
            <a:spLocks noGrp="1"/>
          </p:cNvSpPr>
          <p:nvPr>
            <p:ph type="sldNum" sz="quarter" idx="12"/>
          </p:nvPr>
        </p:nvSpPr>
        <p:spPr/>
        <p:txBody>
          <a:bodyPr/>
          <a:lstStyle/>
          <a:p>
            <a:fld id="{B58DE5F1-E0F9-4CCA-92B7-7A6FC4DFEE14}" type="slidenum">
              <a:rPr lang="en-US" smtClean="0"/>
              <a:t>29</a:t>
            </a:fld>
            <a:endParaRPr lang="en-US"/>
          </a:p>
        </p:txBody>
      </p:sp>
      <p:sp>
        <p:nvSpPr>
          <p:cNvPr id="6" name="TextBox 5"/>
          <p:cNvSpPr txBox="1"/>
          <p:nvPr/>
        </p:nvSpPr>
        <p:spPr>
          <a:xfrm>
            <a:off x="58189" y="5561215"/>
            <a:ext cx="12192000" cy="640080"/>
          </a:xfrm>
          <a:prstGeom prst="rect">
            <a:avLst/>
          </a:prstGeom>
          <a:noFill/>
        </p:spPr>
        <p:txBody>
          <a:bodyPr wrap="square" lIns="0" tIns="0" rIns="0" bIns="0" rtlCol="0">
            <a:noAutofit/>
          </a:bodyPr>
          <a:lstStyle/>
          <a:p>
            <a:pPr>
              <a:lnSpc>
                <a:spcPct val="100000"/>
              </a:lnSpc>
              <a:spcBef>
                <a:spcPts val="1200"/>
              </a:spcBef>
              <a:buSzPct val="100000"/>
            </a:pPr>
            <a:r>
              <a:rPr lang="en-US" dirty="0"/>
              <a:t>Obtained from stack exchange:</a:t>
            </a:r>
          </a:p>
          <a:p>
            <a:pPr>
              <a:lnSpc>
                <a:spcPct val="100000"/>
              </a:lnSpc>
              <a:spcBef>
                <a:spcPts val="1200"/>
              </a:spcBef>
              <a:buSzPct val="100000"/>
            </a:pPr>
            <a:r>
              <a:rPr lang="en-US" dirty="0">
                <a:hlinkClick r:id="rId3"/>
              </a:rPr>
              <a:t>https://stackoverflow.com/questions/38276973/r-how-to-read-nomograms-to-predict-the-desired-variable/38317862</a:t>
            </a:r>
            <a:endParaRPr lang="en-US" dirty="0"/>
          </a:p>
        </p:txBody>
      </p:sp>
    </p:spTree>
    <p:extLst>
      <p:ext uri="{BB962C8B-B14F-4D97-AF65-F5344CB8AC3E}">
        <p14:creationId xmlns:p14="http://schemas.microsoft.com/office/powerpoint/2010/main" val="414046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Consort Diagram</a:t>
            </a:r>
          </a:p>
        </p:txBody>
      </p:sp>
      <p:sp>
        <p:nvSpPr>
          <p:cNvPr id="4" name="Slide Number Placeholder 3"/>
          <p:cNvSpPr>
            <a:spLocks noGrp="1"/>
          </p:cNvSpPr>
          <p:nvPr>
            <p:ph type="sldNum" sz="quarter" idx="12"/>
          </p:nvPr>
        </p:nvSpPr>
        <p:spPr/>
        <p:txBody>
          <a:bodyPr/>
          <a:lstStyle/>
          <a:p>
            <a:fld id="{B58DE5F1-E0F9-4CCA-92B7-7A6FC4DFEE14}" type="slidenum">
              <a:rPr lang="en-US" smtClean="0"/>
              <a:t>3</a:t>
            </a:fld>
            <a:endParaRPr lang="en-US"/>
          </a:p>
        </p:txBody>
      </p:sp>
      <p:sp>
        <p:nvSpPr>
          <p:cNvPr id="28" name="Rectangle 27"/>
          <p:cNvSpPr/>
          <p:nvPr/>
        </p:nvSpPr>
        <p:spPr>
          <a:xfrm>
            <a:off x="586154" y="957837"/>
            <a:ext cx="9059678" cy="864279"/>
          </a:xfrm>
          <a:prstGeom prst="rect">
            <a:avLst/>
          </a:prstGeom>
          <a:solidFill>
            <a:srgbClr val="FDA97D">
              <a:lumMod val="40000"/>
              <a:lumOff val="60000"/>
            </a:srgbClr>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I-O treated subjects from CA209 studies: -003, -004, -037, -038, </a:t>
            </a:r>
            <a:b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b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-064, -066, -067, -069, -511, -742, and -238</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N=3462 </a:t>
            </a:r>
          </a:p>
        </p:txBody>
      </p:sp>
      <p:cxnSp>
        <p:nvCxnSpPr>
          <p:cNvPr id="29" name="Straight Arrow Connector 28"/>
          <p:cNvCxnSpPr>
            <a:cxnSpLocks/>
          </p:cNvCxnSpPr>
          <p:nvPr/>
        </p:nvCxnSpPr>
        <p:spPr>
          <a:xfrm flipH="1">
            <a:off x="5043788" y="2542791"/>
            <a:ext cx="6598" cy="234293"/>
          </a:xfrm>
          <a:prstGeom prst="straightConnector1">
            <a:avLst/>
          </a:prstGeom>
          <a:noFill/>
          <a:ln w="12700" cap="flat" cmpd="sng" algn="ctr">
            <a:solidFill>
              <a:srgbClr val="595454"/>
            </a:solidFill>
            <a:prstDash val="solid"/>
            <a:tailEnd type="triangle"/>
          </a:ln>
          <a:effectLst/>
        </p:spPr>
      </p:cxnSp>
      <p:sp>
        <p:nvSpPr>
          <p:cNvPr id="30" name="Rectangle 29"/>
          <p:cNvSpPr/>
          <p:nvPr/>
        </p:nvSpPr>
        <p:spPr>
          <a:xfrm>
            <a:off x="586154" y="2783418"/>
            <a:ext cx="9059678" cy="811046"/>
          </a:xfrm>
          <a:prstGeom prst="rect">
            <a:avLst/>
          </a:prstGeom>
          <a:solidFill>
            <a:srgbClr val="FFD186"/>
          </a:solidFill>
          <a:ln w="25400" cap="flat" cmpd="sng" algn="ctr">
            <a:noFill/>
            <a:prstDash val="solid"/>
          </a:ln>
          <a:effectLst/>
        </p:spPr>
        <p:txBody>
          <a:bodyPr lIns="91440" tIns="45720" rIns="91440" bIns="45720"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Patients who were “evaluable” for primary resistance</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(excluded patients who were not evaluable for primary resistance)</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n=2272</a:t>
            </a:r>
          </a:p>
        </p:txBody>
      </p:sp>
      <p:sp>
        <p:nvSpPr>
          <p:cNvPr id="31" name="Rectangle 30"/>
          <p:cNvSpPr/>
          <p:nvPr/>
        </p:nvSpPr>
        <p:spPr>
          <a:xfrm>
            <a:off x="586154" y="1948027"/>
            <a:ext cx="9059678" cy="585600"/>
          </a:xfrm>
          <a:prstGeom prst="rect">
            <a:avLst/>
          </a:prstGeom>
          <a:solidFill>
            <a:srgbClr val="FFD186"/>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Metastatic studies only (excluded -238)</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n=2504</a:t>
            </a:r>
          </a:p>
        </p:txBody>
      </p:sp>
      <p:sp>
        <p:nvSpPr>
          <p:cNvPr id="32" name="Rectangle 31"/>
          <p:cNvSpPr/>
          <p:nvPr/>
        </p:nvSpPr>
        <p:spPr>
          <a:xfrm>
            <a:off x="1383321" y="4670383"/>
            <a:ext cx="1767925" cy="804672"/>
          </a:xfrm>
          <a:prstGeom prst="rect">
            <a:avLst/>
          </a:prstGeom>
          <a:solidFill>
            <a:srgbClr val="FFD186"/>
          </a:solidFill>
          <a:ln w="25400" cap="flat" cmpd="sng" algn="ctr">
            <a:solidFill>
              <a:srgbClr val="BE2BBB"/>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YES primary resistant</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n=585</a:t>
            </a:r>
          </a:p>
        </p:txBody>
      </p:sp>
      <p:sp>
        <p:nvSpPr>
          <p:cNvPr id="33" name="Rectangle 32">
            <a:extLst>
              <a:ext uri="{FF2B5EF4-FFF2-40B4-BE49-F238E27FC236}">
                <a16:creationId xmlns:a16="http://schemas.microsoft.com/office/drawing/2014/main" id="{73411C5B-5543-3542-998F-3C1AF792826D}"/>
              </a:ext>
            </a:extLst>
          </p:cNvPr>
          <p:cNvSpPr/>
          <p:nvPr/>
        </p:nvSpPr>
        <p:spPr>
          <a:xfrm>
            <a:off x="1383322" y="3811750"/>
            <a:ext cx="3556000" cy="585600"/>
          </a:xfrm>
          <a:prstGeom prst="rect">
            <a:avLst/>
          </a:prstGeom>
          <a:solidFill>
            <a:srgbClr val="FFD186"/>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Cutaneous melanoma subjects</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n=1638</a:t>
            </a:r>
          </a:p>
        </p:txBody>
      </p:sp>
      <p:cxnSp>
        <p:nvCxnSpPr>
          <p:cNvPr id="34" name="Straight Arrow Connector 33"/>
          <p:cNvCxnSpPr>
            <a:cxnSpLocks/>
          </p:cNvCxnSpPr>
          <p:nvPr/>
        </p:nvCxnSpPr>
        <p:spPr>
          <a:xfrm flipH="1">
            <a:off x="3151247" y="3584149"/>
            <a:ext cx="6598" cy="234293"/>
          </a:xfrm>
          <a:prstGeom prst="straightConnector1">
            <a:avLst/>
          </a:prstGeom>
          <a:noFill/>
          <a:ln w="12700" cap="flat" cmpd="sng" algn="ctr">
            <a:solidFill>
              <a:srgbClr val="595454"/>
            </a:solidFill>
            <a:prstDash val="solid"/>
            <a:tailEnd type="triangle"/>
          </a:ln>
          <a:effectLst/>
        </p:spPr>
      </p:cxnSp>
      <p:sp>
        <p:nvSpPr>
          <p:cNvPr id="35" name="Rectangle 34">
            <a:extLst>
              <a:ext uri="{FF2B5EF4-FFF2-40B4-BE49-F238E27FC236}">
                <a16:creationId xmlns:a16="http://schemas.microsoft.com/office/drawing/2014/main" id="{73411C5B-5543-3542-998F-3C1AF792826D}"/>
              </a:ext>
            </a:extLst>
          </p:cNvPr>
          <p:cNvSpPr/>
          <p:nvPr/>
        </p:nvSpPr>
        <p:spPr>
          <a:xfrm>
            <a:off x="5029199" y="3818442"/>
            <a:ext cx="3556000" cy="585600"/>
          </a:xfrm>
          <a:prstGeom prst="rect">
            <a:avLst/>
          </a:prstGeom>
          <a:solidFill>
            <a:srgbClr val="FFD186"/>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Non-Cutaneous melanoma subjects</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n=500</a:t>
            </a:r>
          </a:p>
        </p:txBody>
      </p:sp>
      <p:cxnSp>
        <p:nvCxnSpPr>
          <p:cNvPr id="36" name="Straight Arrow Connector 35"/>
          <p:cNvCxnSpPr>
            <a:cxnSpLocks/>
          </p:cNvCxnSpPr>
          <p:nvPr/>
        </p:nvCxnSpPr>
        <p:spPr>
          <a:xfrm flipH="1">
            <a:off x="6797124" y="3590841"/>
            <a:ext cx="6598" cy="234293"/>
          </a:xfrm>
          <a:prstGeom prst="straightConnector1">
            <a:avLst/>
          </a:prstGeom>
          <a:noFill/>
          <a:ln w="12700" cap="flat" cmpd="sng" algn="ctr">
            <a:solidFill>
              <a:srgbClr val="595454"/>
            </a:solidFill>
            <a:prstDash val="solid"/>
            <a:tailEnd type="triangle"/>
          </a:ln>
          <a:effectLst/>
        </p:spPr>
      </p:cxnSp>
      <p:sp>
        <p:nvSpPr>
          <p:cNvPr id="37" name="Rectangle 36">
            <a:extLst>
              <a:ext uri="{FF2B5EF4-FFF2-40B4-BE49-F238E27FC236}">
                <a16:creationId xmlns:a16="http://schemas.microsoft.com/office/drawing/2014/main" id="{73411C5B-5543-3542-998F-3C1AF792826D}"/>
              </a:ext>
            </a:extLst>
          </p:cNvPr>
          <p:cNvSpPr/>
          <p:nvPr/>
        </p:nvSpPr>
        <p:spPr>
          <a:xfrm>
            <a:off x="8661524" y="3825134"/>
            <a:ext cx="984308" cy="585600"/>
          </a:xfrm>
          <a:prstGeom prst="rect">
            <a:avLst/>
          </a:prstGeom>
          <a:noFill/>
          <a:ln w="25400" cap="flat" cmpd="sng" algn="ctr">
            <a:solidFill>
              <a:srgbClr val="595454"/>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95454"/>
                </a:solidFill>
                <a:effectLst/>
                <a:uLnTx/>
                <a:uFillTx/>
                <a:latin typeface="Trebuchet MS" panose="020B0603020202020204"/>
                <a:ea typeface="+mn-ea"/>
                <a:cs typeface="+mn-cs"/>
              </a:rPr>
              <a:t>* n=134 with subtype missing excluded</a:t>
            </a:r>
          </a:p>
        </p:txBody>
      </p:sp>
      <p:sp>
        <p:nvSpPr>
          <p:cNvPr id="38" name="Rectangle 37"/>
          <p:cNvSpPr/>
          <p:nvPr/>
        </p:nvSpPr>
        <p:spPr>
          <a:xfrm>
            <a:off x="3157846" y="4670383"/>
            <a:ext cx="1781476" cy="804672"/>
          </a:xfrm>
          <a:prstGeom prst="rect">
            <a:avLst/>
          </a:prstGeom>
          <a:solidFill>
            <a:srgbClr val="FFD186"/>
          </a:solidFill>
          <a:ln w="25400" cap="flat" cmpd="sng" algn="ctr">
            <a:solidFill>
              <a:srgbClr val="A69F9F">
                <a:lumMod val="75000"/>
              </a:srgbClr>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NOT primary resistant</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n=1053</a:t>
            </a:r>
          </a:p>
        </p:txBody>
      </p:sp>
      <p:sp>
        <p:nvSpPr>
          <p:cNvPr id="39" name="Rectangle 38"/>
          <p:cNvSpPr/>
          <p:nvPr/>
        </p:nvSpPr>
        <p:spPr>
          <a:xfrm>
            <a:off x="5029198" y="4670383"/>
            <a:ext cx="1767925" cy="804672"/>
          </a:xfrm>
          <a:prstGeom prst="rect">
            <a:avLst/>
          </a:prstGeom>
          <a:solidFill>
            <a:srgbClr val="FFD186"/>
          </a:solidFill>
          <a:ln w="25400" cap="flat" cmpd="sng" algn="ctr">
            <a:solidFill>
              <a:srgbClr val="BE2BBB"/>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YES primary resistant</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n=236</a:t>
            </a:r>
          </a:p>
        </p:txBody>
      </p:sp>
      <p:sp>
        <p:nvSpPr>
          <p:cNvPr id="40" name="Rectangle 39"/>
          <p:cNvSpPr/>
          <p:nvPr/>
        </p:nvSpPr>
        <p:spPr>
          <a:xfrm>
            <a:off x="6803723" y="4670383"/>
            <a:ext cx="1781476" cy="804672"/>
          </a:xfrm>
          <a:prstGeom prst="rect">
            <a:avLst/>
          </a:prstGeom>
          <a:solidFill>
            <a:srgbClr val="FFD186"/>
          </a:solidFill>
          <a:ln w="25400" cap="flat" cmpd="sng" algn="ctr">
            <a:solidFill>
              <a:srgbClr val="A69F9F">
                <a:lumMod val="75000"/>
              </a:srgbClr>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NOT primary resistant</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n=264</a:t>
            </a:r>
          </a:p>
        </p:txBody>
      </p:sp>
      <p:cxnSp>
        <p:nvCxnSpPr>
          <p:cNvPr id="41" name="Straight Arrow Connector 40"/>
          <p:cNvCxnSpPr>
            <a:cxnSpLocks/>
          </p:cNvCxnSpPr>
          <p:nvPr/>
        </p:nvCxnSpPr>
        <p:spPr>
          <a:xfrm flipH="1">
            <a:off x="2267283" y="4385025"/>
            <a:ext cx="6598" cy="234293"/>
          </a:xfrm>
          <a:prstGeom prst="straightConnector1">
            <a:avLst/>
          </a:prstGeom>
          <a:noFill/>
          <a:ln w="12700" cap="flat" cmpd="sng" algn="ctr">
            <a:solidFill>
              <a:srgbClr val="595454"/>
            </a:solidFill>
            <a:prstDash val="solid"/>
            <a:tailEnd type="triangle"/>
          </a:ln>
          <a:effectLst/>
        </p:spPr>
      </p:cxnSp>
      <p:cxnSp>
        <p:nvCxnSpPr>
          <p:cNvPr id="42" name="Straight Arrow Connector 41"/>
          <p:cNvCxnSpPr>
            <a:cxnSpLocks/>
          </p:cNvCxnSpPr>
          <p:nvPr/>
        </p:nvCxnSpPr>
        <p:spPr>
          <a:xfrm flipH="1">
            <a:off x="4061739" y="4409820"/>
            <a:ext cx="6598" cy="234293"/>
          </a:xfrm>
          <a:prstGeom prst="straightConnector1">
            <a:avLst/>
          </a:prstGeom>
          <a:noFill/>
          <a:ln w="12700" cap="flat" cmpd="sng" algn="ctr">
            <a:solidFill>
              <a:srgbClr val="595454"/>
            </a:solidFill>
            <a:prstDash val="solid"/>
            <a:tailEnd type="triangle"/>
          </a:ln>
          <a:effectLst/>
        </p:spPr>
      </p:cxnSp>
      <p:cxnSp>
        <p:nvCxnSpPr>
          <p:cNvPr id="43" name="Straight Arrow Connector 42"/>
          <p:cNvCxnSpPr>
            <a:cxnSpLocks/>
          </p:cNvCxnSpPr>
          <p:nvPr/>
        </p:nvCxnSpPr>
        <p:spPr>
          <a:xfrm flipH="1">
            <a:off x="5772483" y="4411295"/>
            <a:ext cx="6598" cy="234293"/>
          </a:xfrm>
          <a:prstGeom prst="straightConnector1">
            <a:avLst/>
          </a:prstGeom>
          <a:noFill/>
          <a:ln w="12700" cap="flat" cmpd="sng" algn="ctr">
            <a:solidFill>
              <a:srgbClr val="595454"/>
            </a:solidFill>
            <a:prstDash val="solid"/>
            <a:tailEnd type="triangle"/>
          </a:ln>
          <a:effectLst/>
        </p:spPr>
      </p:cxnSp>
      <p:cxnSp>
        <p:nvCxnSpPr>
          <p:cNvPr id="44" name="Straight Arrow Connector 43"/>
          <p:cNvCxnSpPr>
            <a:cxnSpLocks/>
          </p:cNvCxnSpPr>
          <p:nvPr/>
        </p:nvCxnSpPr>
        <p:spPr>
          <a:xfrm flipH="1">
            <a:off x="7566939" y="4410734"/>
            <a:ext cx="6598" cy="234293"/>
          </a:xfrm>
          <a:prstGeom prst="straightConnector1">
            <a:avLst/>
          </a:prstGeom>
          <a:noFill/>
          <a:ln w="12700" cap="flat" cmpd="sng" algn="ctr">
            <a:solidFill>
              <a:srgbClr val="595454"/>
            </a:solidFill>
            <a:prstDash val="solid"/>
            <a:tailEnd type="triangle"/>
          </a:ln>
          <a:effectLst/>
        </p:spPr>
      </p:cxnSp>
      <p:sp>
        <p:nvSpPr>
          <p:cNvPr id="45" name="Right Brace 44"/>
          <p:cNvSpPr/>
          <p:nvPr/>
        </p:nvSpPr>
        <p:spPr>
          <a:xfrm rot="5400000">
            <a:off x="2908921" y="3690459"/>
            <a:ext cx="504797" cy="3556001"/>
          </a:xfrm>
          <a:prstGeom prst="rightBrace">
            <a:avLst/>
          </a:prstGeom>
          <a:noFill/>
          <a:ln w="28575" cap="flat" cmpd="sng" algn="ctr">
            <a:solidFill>
              <a:srgbClr val="BE2BBB">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454"/>
              </a:solidFill>
              <a:effectLst/>
              <a:uLnTx/>
              <a:uFillTx/>
              <a:latin typeface="Trebuchet MS" panose="020B0603020202020204"/>
              <a:ea typeface="+mn-ea"/>
              <a:cs typeface="+mn-cs"/>
            </a:endParaRPr>
          </a:p>
        </p:txBody>
      </p:sp>
      <p:sp>
        <p:nvSpPr>
          <p:cNvPr id="46" name="Right Brace 45"/>
          <p:cNvSpPr/>
          <p:nvPr/>
        </p:nvSpPr>
        <p:spPr>
          <a:xfrm rot="5400000">
            <a:off x="6544723" y="3690459"/>
            <a:ext cx="504797" cy="3556001"/>
          </a:xfrm>
          <a:prstGeom prst="rightBrace">
            <a:avLst/>
          </a:prstGeom>
          <a:noFill/>
          <a:ln w="28575" cap="flat" cmpd="sng" algn="ctr">
            <a:solidFill>
              <a:srgbClr val="BE2BBB">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454"/>
              </a:solidFill>
              <a:effectLst/>
              <a:uLnTx/>
              <a:uFillTx/>
              <a:latin typeface="Trebuchet MS" panose="020B0603020202020204"/>
              <a:ea typeface="+mn-ea"/>
              <a:cs typeface="+mn-cs"/>
            </a:endParaRPr>
          </a:p>
        </p:txBody>
      </p:sp>
      <p:sp>
        <p:nvSpPr>
          <p:cNvPr id="47" name="Rectangle 46"/>
          <p:cNvSpPr/>
          <p:nvPr/>
        </p:nvSpPr>
        <p:spPr>
          <a:xfrm>
            <a:off x="1860490" y="5781722"/>
            <a:ext cx="2594710" cy="495176"/>
          </a:xfrm>
          <a:prstGeom prst="rect">
            <a:avLst/>
          </a:prstGeom>
          <a:solidFill>
            <a:srgbClr val="FFD186"/>
          </a:solidFill>
          <a:ln w="25400" cap="flat" cmpd="sng" algn="ctr">
            <a:solidFill>
              <a:srgbClr val="BE2BBB"/>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Model Development</a:t>
            </a:r>
          </a:p>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Internal Validation</a:t>
            </a:r>
          </a:p>
        </p:txBody>
      </p:sp>
      <p:sp>
        <p:nvSpPr>
          <p:cNvPr id="48" name="Rectangle 47"/>
          <p:cNvSpPr/>
          <p:nvPr/>
        </p:nvSpPr>
        <p:spPr>
          <a:xfrm>
            <a:off x="5499766" y="5802567"/>
            <a:ext cx="2594710" cy="495176"/>
          </a:xfrm>
          <a:prstGeom prst="rect">
            <a:avLst/>
          </a:prstGeom>
          <a:solidFill>
            <a:srgbClr val="FFD186"/>
          </a:solidFill>
          <a:ln w="25400" cap="flat" cmpd="sng" algn="ctr">
            <a:solidFill>
              <a:srgbClr val="BE2BBB"/>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95454"/>
                </a:solidFill>
                <a:effectLst/>
                <a:uLnTx/>
                <a:uFillTx/>
                <a:latin typeface="Trebuchet MS" panose="020B0603020202020204"/>
                <a:ea typeface="+mn-ea"/>
                <a:cs typeface="+mn-cs"/>
              </a:rPr>
              <a:t>Internal Validation</a:t>
            </a:r>
          </a:p>
        </p:txBody>
      </p:sp>
      <p:graphicFrame>
        <p:nvGraphicFramePr>
          <p:cNvPr id="49" name="Table 48"/>
          <p:cNvGraphicFramePr>
            <a:graphicFrameLocks noGrp="1"/>
          </p:cNvGraphicFramePr>
          <p:nvPr>
            <p:extLst>
              <p:ext uri="{D42A27DB-BD31-4B8C-83A1-F6EECF244321}">
                <p14:modId xmlns:p14="http://schemas.microsoft.com/office/powerpoint/2010/main" val="489342599"/>
              </p:ext>
            </p:extLst>
          </p:nvPr>
        </p:nvGraphicFramePr>
        <p:xfrm>
          <a:off x="8487360" y="5547938"/>
          <a:ext cx="3178860" cy="783689"/>
        </p:xfrm>
        <a:graphic>
          <a:graphicData uri="http://schemas.openxmlformats.org/drawingml/2006/table">
            <a:tbl>
              <a:tblPr firstRow="1" bandRow="1"/>
              <a:tblGrid>
                <a:gridCol w="996950">
                  <a:extLst>
                    <a:ext uri="{9D8B030D-6E8A-4147-A177-3AD203B41FA5}">
                      <a16:colId xmlns:a16="http://schemas.microsoft.com/office/drawing/2014/main" val="2374847377"/>
                    </a:ext>
                  </a:extLst>
                </a:gridCol>
                <a:gridCol w="1092019">
                  <a:extLst>
                    <a:ext uri="{9D8B030D-6E8A-4147-A177-3AD203B41FA5}">
                      <a16:colId xmlns:a16="http://schemas.microsoft.com/office/drawing/2014/main" val="2262541314"/>
                    </a:ext>
                  </a:extLst>
                </a:gridCol>
                <a:gridCol w="1089891">
                  <a:extLst>
                    <a:ext uri="{9D8B030D-6E8A-4147-A177-3AD203B41FA5}">
                      <a16:colId xmlns:a16="http://schemas.microsoft.com/office/drawing/2014/main" val="2266749299"/>
                    </a:ext>
                  </a:extLst>
                </a:gridCol>
              </a:tblGrid>
              <a:tr h="345757">
                <a:tc>
                  <a:txBody>
                    <a:bodyPr/>
                    <a:lstStyle>
                      <a:lvl1pPr marL="0" algn="l" defTabSz="914400" rtl="0" eaLnBrk="1" latinLnBrk="0" hangingPunct="1">
                        <a:defRPr sz="2000" b="1" kern="1200">
                          <a:solidFill>
                            <a:schemeClr val="lt1"/>
                          </a:solidFill>
                          <a:latin typeface="Trebuchet MS" panose="020B0603020202020204"/>
                        </a:defRPr>
                      </a:lvl1pPr>
                      <a:lvl2pPr marL="457200" algn="l" defTabSz="914400" rtl="0" eaLnBrk="1" latinLnBrk="0" hangingPunct="1">
                        <a:defRPr sz="2000" b="1" kern="1200">
                          <a:solidFill>
                            <a:schemeClr val="lt1"/>
                          </a:solidFill>
                          <a:latin typeface="Trebuchet MS" panose="020B0603020202020204"/>
                        </a:defRPr>
                      </a:lvl2pPr>
                      <a:lvl3pPr marL="914400" algn="l" defTabSz="914400" rtl="0" eaLnBrk="1" latinLnBrk="0" hangingPunct="1">
                        <a:defRPr sz="2000" b="1" kern="1200">
                          <a:solidFill>
                            <a:schemeClr val="lt1"/>
                          </a:solidFill>
                          <a:latin typeface="Trebuchet MS" panose="020B0603020202020204"/>
                        </a:defRPr>
                      </a:lvl3pPr>
                      <a:lvl4pPr marL="1371600" algn="l" defTabSz="914400" rtl="0" eaLnBrk="1" latinLnBrk="0" hangingPunct="1">
                        <a:defRPr sz="2000" b="1" kern="1200">
                          <a:solidFill>
                            <a:schemeClr val="lt1"/>
                          </a:solidFill>
                          <a:latin typeface="Trebuchet MS" panose="020B0603020202020204"/>
                        </a:defRPr>
                      </a:lvl4pPr>
                      <a:lvl5pPr marL="1828800" algn="l" defTabSz="914400" rtl="0" eaLnBrk="1" latinLnBrk="0" hangingPunct="1">
                        <a:defRPr sz="2000" b="1" kern="1200">
                          <a:solidFill>
                            <a:schemeClr val="lt1"/>
                          </a:solidFill>
                          <a:latin typeface="Trebuchet MS" panose="020B0603020202020204"/>
                        </a:defRPr>
                      </a:lvl5pPr>
                      <a:lvl6pPr marL="2286000" algn="l" defTabSz="914400" rtl="0" eaLnBrk="1" latinLnBrk="0" hangingPunct="1">
                        <a:defRPr sz="2000" b="1" kern="1200">
                          <a:solidFill>
                            <a:schemeClr val="lt1"/>
                          </a:solidFill>
                          <a:latin typeface="Trebuchet MS" panose="020B0603020202020204"/>
                        </a:defRPr>
                      </a:lvl6pPr>
                      <a:lvl7pPr marL="2743200" algn="l" defTabSz="914400" rtl="0" eaLnBrk="1" latinLnBrk="0" hangingPunct="1">
                        <a:defRPr sz="2000" b="1" kern="1200">
                          <a:solidFill>
                            <a:schemeClr val="lt1"/>
                          </a:solidFill>
                          <a:latin typeface="Trebuchet MS" panose="020B0603020202020204"/>
                        </a:defRPr>
                      </a:lvl7pPr>
                      <a:lvl8pPr marL="3200400" algn="l" defTabSz="914400" rtl="0" eaLnBrk="1" latinLnBrk="0" hangingPunct="1">
                        <a:defRPr sz="2000" b="1" kern="1200">
                          <a:solidFill>
                            <a:schemeClr val="lt1"/>
                          </a:solidFill>
                          <a:latin typeface="Trebuchet MS" panose="020B0603020202020204"/>
                        </a:defRPr>
                      </a:lvl8pPr>
                      <a:lvl9pPr marL="3657600" algn="l" defTabSz="914400" rtl="0" eaLnBrk="1" latinLnBrk="0" hangingPunct="1">
                        <a:defRPr sz="2000" b="1" kern="1200">
                          <a:solidFill>
                            <a:schemeClr val="lt1"/>
                          </a:solidFill>
                          <a:latin typeface="Trebuchet MS" panose="020B0603020202020204"/>
                        </a:defRPr>
                      </a:lvl9pPr>
                    </a:lstStyle>
                    <a:p>
                      <a:pPr algn="ctr"/>
                      <a:r>
                        <a:rPr lang="en-US" sz="1500" dirty="0"/>
                        <a:t>IPI</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E2BBB"/>
                    </a:solidFill>
                  </a:tcPr>
                </a:tc>
                <a:tc>
                  <a:txBody>
                    <a:bodyPr/>
                    <a:lstStyle>
                      <a:lvl1pPr marL="0" algn="l" defTabSz="914400" rtl="0" eaLnBrk="1" latinLnBrk="0" hangingPunct="1">
                        <a:defRPr sz="2000" b="1" kern="1200">
                          <a:solidFill>
                            <a:schemeClr val="lt1"/>
                          </a:solidFill>
                          <a:latin typeface="Trebuchet MS" panose="020B0603020202020204"/>
                        </a:defRPr>
                      </a:lvl1pPr>
                      <a:lvl2pPr marL="457200" algn="l" defTabSz="914400" rtl="0" eaLnBrk="1" latinLnBrk="0" hangingPunct="1">
                        <a:defRPr sz="2000" b="1" kern="1200">
                          <a:solidFill>
                            <a:schemeClr val="lt1"/>
                          </a:solidFill>
                          <a:latin typeface="Trebuchet MS" panose="020B0603020202020204"/>
                        </a:defRPr>
                      </a:lvl2pPr>
                      <a:lvl3pPr marL="914400" algn="l" defTabSz="914400" rtl="0" eaLnBrk="1" latinLnBrk="0" hangingPunct="1">
                        <a:defRPr sz="2000" b="1" kern="1200">
                          <a:solidFill>
                            <a:schemeClr val="lt1"/>
                          </a:solidFill>
                          <a:latin typeface="Trebuchet MS" panose="020B0603020202020204"/>
                        </a:defRPr>
                      </a:lvl3pPr>
                      <a:lvl4pPr marL="1371600" algn="l" defTabSz="914400" rtl="0" eaLnBrk="1" latinLnBrk="0" hangingPunct="1">
                        <a:defRPr sz="2000" b="1" kern="1200">
                          <a:solidFill>
                            <a:schemeClr val="lt1"/>
                          </a:solidFill>
                          <a:latin typeface="Trebuchet MS" panose="020B0603020202020204"/>
                        </a:defRPr>
                      </a:lvl4pPr>
                      <a:lvl5pPr marL="1828800" algn="l" defTabSz="914400" rtl="0" eaLnBrk="1" latinLnBrk="0" hangingPunct="1">
                        <a:defRPr sz="2000" b="1" kern="1200">
                          <a:solidFill>
                            <a:schemeClr val="lt1"/>
                          </a:solidFill>
                          <a:latin typeface="Trebuchet MS" panose="020B0603020202020204"/>
                        </a:defRPr>
                      </a:lvl5pPr>
                      <a:lvl6pPr marL="2286000" algn="l" defTabSz="914400" rtl="0" eaLnBrk="1" latinLnBrk="0" hangingPunct="1">
                        <a:defRPr sz="2000" b="1" kern="1200">
                          <a:solidFill>
                            <a:schemeClr val="lt1"/>
                          </a:solidFill>
                          <a:latin typeface="Trebuchet MS" panose="020B0603020202020204"/>
                        </a:defRPr>
                      </a:lvl6pPr>
                      <a:lvl7pPr marL="2743200" algn="l" defTabSz="914400" rtl="0" eaLnBrk="1" latinLnBrk="0" hangingPunct="1">
                        <a:defRPr sz="2000" b="1" kern="1200">
                          <a:solidFill>
                            <a:schemeClr val="lt1"/>
                          </a:solidFill>
                          <a:latin typeface="Trebuchet MS" panose="020B0603020202020204"/>
                        </a:defRPr>
                      </a:lvl7pPr>
                      <a:lvl8pPr marL="3200400" algn="l" defTabSz="914400" rtl="0" eaLnBrk="1" latinLnBrk="0" hangingPunct="1">
                        <a:defRPr sz="2000" b="1" kern="1200">
                          <a:solidFill>
                            <a:schemeClr val="lt1"/>
                          </a:solidFill>
                          <a:latin typeface="Trebuchet MS" panose="020B0603020202020204"/>
                        </a:defRPr>
                      </a:lvl8pPr>
                      <a:lvl9pPr marL="3657600" algn="l" defTabSz="914400" rtl="0" eaLnBrk="1" latinLnBrk="0" hangingPunct="1">
                        <a:defRPr sz="2000" b="1" kern="1200">
                          <a:solidFill>
                            <a:schemeClr val="lt1"/>
                          </a:solidFill>
                          <a:latin typeface="Trebuchet MS" panose="020B0603020202020204"/>
                        </a:defRPr>
                      </a:lvl9pPr>
                    </a:lstStyle>
                    <a:p>
                      <a:pPr algn="ctr"/>
                      <a:r>
                        <a:rPr lang="en-US" sz="1500"/>
                        <a:t>NIVO</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E2BBB"/>
                    </a:solidFill>
                  </a:tcPr>
                </a:tc>
                <a:tc>
                  <a:txBody>
                    <a:bodyPr/>
                    <a:lstStyle>
                      <a:lvl1pPr marL="0" algn="l" defTabSz="914400" rtl="0" eaLnBrk="1" latinLnBrk="0" hangingPunct="1">
                        <a:defRPr sz="2000" b="1" kern="1200">
                          <a:solidFill>
                            <a:schemeClr val="lt1"/>
                          </a:solidFill>
                          <a:latin typeface="Trebuchet MS" panose="020B0603020202020204"/>
                        </a:defRPr>
                      </a:lvl1pPr>
                      <a:lvl2pPr marL="457200" algn="l" defTabSz="914400" rtl="0" eaLnBrk="1" latinLnBrk="0" hangingPunct="1">
                        <a:defRPr sz="2000" b="1" kern="1200">
                          <a:solidFill>
                            <a:schemeClr val="lt1"/>
                          </a:solidFill>
                          <a:latin typeface="Trebuchet MS" panose="020B0603020202020204"/>
                        </a:defRPr>
                      </a:lvl2pPr>
                      <a:lvl3pPr marL="914400" algn="l" defTabSz="914400" rtl="0" eaLnBrk="1" latinLnBrk="0" hangingPunct="1">
                        <a:defRPr sz="2000" b="1" kern="1200">
                          <a:solidFill>
                            <a:schemeClr val="lt1"/>
                          </a:solidFill>
                          <a:latin typeface="Trebuchet MS" panose="020B0603020202020204"/>
                        </a:defRPr>
                      </a:lvl3pPr>
                      <a:lvl4pPr marL="1371600" algn="l" defTabSz="914400" rtl="0" eaLnBrk="1" latinLnBrk="0" hangingPunct="1">
                        <a:defRPr sz="2000" b="1" kern="1200">
                          <a:solidFill>
                            <a:schemeClr val="lt1"/>
                          </a:solidFill>
                          <a:latin typeface="Trebuchet MS" panose="020B0603020202020204"/>
                        </a:defRPr>
                      </a:lvl4pPr>
                      <a:lvl5pPr marL="1828800" algn="l" defTabSz="914400" rtl="0" eaLnBrk="1" latinLnBrk="0" hangingPunct="1">
                        <a:defRPr sz="2000" b="1" kern="1200">
                          <a:solidFill>
                            <a:schemeClr val="lt1"/>
                          </a:solidFill>
                          <a:latin typeface="Trebuchet MS" panose="020B0603020202020204"/>
                        </a:defRPr>
                      </a:lvl5pPr>
                      <a:lvl6pPr marL="2286000" algn="l" defTabSz="914400" rtl="0" eaLnBrk="1" latinLnBrk="0" hangingPunct="1">
                        <a:defRPr sz="2000" b="1" kern="1200">
                          <a:solidFill>
                            <a:schemeClr val="lt1"/>
                          </a:solidFill>
                          <a:latin typeface="Trebuchet MS" panose="020B0603020202020204"/>
                        </a:defRPr>
                      </a:lvl6pPr>
                      <a:lvl7pPr marL="2743200" algn="l" defTabSz="914400" rtl="0" eaLnBrk="1" latinLnBrk="0" hangingPunct="1">
                        <a:defRPr sz="2000" b="1" kern="1200">
                          <a:solidFill>
                            <a:schemeClr val="lt1"/>
                          </a:solidFill>
                          <a:latin typeface="Trebuchet MS" panose="020B0603020202020204"/>
                        </a:defRPr>
                      </a:lvl7pPr>
                      <a:lvl8pPr marL="3200400" algn="l" defTabSz="914400" rtl="0" eaLnBrk="1" latinLnBrk="0" hangingPunct="1">
                        <a:defRPr sz="2000" b="1" kern="1200">
                          <a:solidFill>
                            <a:schemeClr val="lt1"/>
                          </a:solidFill>
                          <a:latin typeface="Trebuchet MS" panose="020B0603020202020204"/>
                        </a:defRPr>
                      </a:lvl8pPr>
                      <a:lvl9pPr marL="3657600" algn="l" defTabSz="914400" rtl="0" eaLnBrk="1" latinLnBrk="0" hangingPunct="1">
                        <a:defRPr sz="2000" b="1" kern="1200">
                          <a:solidFill>
                            <a:schemeClr val="lt1"/>
                          </a:solidFill>
                          <a:latin typeface="Trebuchet MS" panose="020B0603020202020204"/>
                        </a:defRPr>
                      </a:lvl9pPr>
                    </a:lstStyle>
                    <a:p>
                      <a:pPr algn="ctr"/>
                      <a:r>
                        <a:rPr lang="en-US" sz="1500" dirty="0"/>
                        <a:t>NIVO+IPI</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E2BBB"/>
                    </a:solidFill>
                  </a:tcPr>
                </a:tc>
                <a:extLst>
                  <a:ext uri="{0D108BD9-81ED-4DB2-BD59-A6C34878D82A}">
                    <a16:rowId xmlns:a16="http://schemas.microsoft.com/office/drawing/2014/main" val="2091991512"/>
                  </a:ext>
                </a:extLst>
              </a:tr>
              <a:tr h="437932">
                <a:tc>
                  <a:txBody>
                    <a:bodyPr/>
                    <a:lstStyle>
                      <a:lvl1pPr marL="0" algn="l" defTabSz="914400" rtl="0" eaLnBrk="1" latinLnBrk="0" hangingPunct="1">
                        <a:defRPr sz="2000" kern="1200">
                          <a:solidFill>
                            <a:schemeClr val="dk1"/>
                          </a:solidFill>
                          <a:latin typeface="Trebuchet MS" panose="020B0603020202020204"/>
                        </a:defRPr>
                      </a:lvl1pPr>
                      <a:lvl2pPr marL="457200" algn="l" defTabSz="914400" rtl="0" eaLnBrk="1" latinLnBrk="0" hangingPunct="1">
                        <a:defRPr sz="2000" kern="1200">
                          <a:solidFill>
                            <a:schemeClr val="dk1"/>
                          </a:solidFill>
                          <a:latin typeface="Trebuchet MS" panose="020B0603020202020204"/>
                        </a:defRPr>
                      </a:lvl2pPr>
                      <a:lvl3pPr marL="914400" algn="l" defTabSz="914400" rtl="0" eaLnBrk="1" latinLnBrk="0" hangingPunct="1">
                        <a:defRPr sz="2000" kern="1200">
                          <a:solidFill>
                            <a:schemeClr val="dk1"/>
                          </a:solidFill>
                          <a:latin typeface="Trebuchet MS" panose="020B0603020202020204"/>
                        </a:defRPr>
                      </a:lvl3pPr>
                      <a:lvl4pPr marL="1371600" algn="l" defTabSz="914400" rtl="0" eaLnBrk="1" latinLnBrk="0" hangingPunct="1">
                        <a:defRPr sz="2000" kern="1200">
                          <a:solidFill>
                            <a:schemeClr val="dk1"/>
                          </a:solidFill>
                          <a:latin typeface="Trebuchet MS" panose="020B0603020202020204"/>
                        </a:defRPr>
                      </a:lvl4pPr>
                      <a:lvl5pPr marL="1828800" algn="l" defTabSz="914400" rtl="0" eaLnBrk="1" latinLnBrk="0" hangingPunct="1">
                        <a:defRPr sz="2000" kern="1200">
                          <a:solidFill>
                            <a:schemeClr val="dk1"/>
                          </a:solidFill>
                          <a:latin typeface="Trebuchet MS" panose="020B0603020202020204"/>
                        </a:defRPr>
                      </a:lvl5pPr>
                      <a:lvl6pPr marL="2286000" algn="l" defTabSz="914400" rtl="0" eaLnBrk="1" latinLnBrk="0" hangingPunct="1">
                        <a:defRPr sz="2000" kern="1200">
                          <a:solidFill>
                            <a:schemeClr val="dk1"/>
                          </a:solidFill>
                          <a:latin typeface="Trebuchet MS" panose="020B0603020202020204"/>
                        </a:defRPr>
                      </a:lvl6pPr>
                      <a:lvl7pPr marL="2743200" algn="l" defTabSz="914400" rtl="0" eaLnBrk="1" latinLnBrk="0" hangingPunct="1">
                        <a:defRPr sz="2000" kern="1200">
                          <a:solidFill>
                            <a:schemeClr val="dk1"/>
                          </a:solidFill>
                          <a:latin typeface="Trebuchet MS" panose="020B0603020202020204"/>
                        </a:defRPr>
                      </a:lvl7pPr>
                      <a:lvl8pPr marL="3200400" algn="l" defTabSz="914400" rtl="0" eaLnBrk="1" latinLnBrk="0" hangingPunct="1">
                        <a:defRPr sz="2000" kern="1200">
                          <a:solidFill>
                            <a:schemeClr val="dk1"/>
                          </a:solidFill>
                          <a:latin typeface="Trebuchet MS" panose="020B0603020202020204"/>
                        </a:defRPr>
                      </a:lvl8pPr>
                      <a:lvl9pPr marL="3657600" algn="l" defTabSz="914400" rtl="0" eaLnBrk="1" latinLnBrk="0" hangingPunct="1">
                        <a:defRPr sz="2000" kern="1200">
                          <a:solidFill>
                            <a:schemeClr val="dk1"/>
                          </a:solidFill>
                          <a:latin typeface="Trebuchet MS" panose="020B0603020202020204"/>
                        </a:defRPr>
                      </a:lvl9pPr>
                    </a:lstStyle>
                    <a:p>
                      <a:pPr algn="ctr"/>
                      <a:r>
                        <a:rPr lang="en-US" sz="1500" dirty="0"/>
                        <a:t>383/2272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E2BBB">
                        <a:tint val="20000"/>
                      </a:srgbClr>
                    </a:solidFill>
                  </a:tcPr>
                </a:tc>
                <a:tc>
                  <a:txBody>
                    <a:bodyPr/>
                    <a:lstStyle>
                      <a:lvl1pPr marL="0" algn="l" defTabSz="914400" rtl="0" eaLnBrk="1" latinLnBrk="0" hangingPunct="1">
                        <a:defRPr sz="2000" kern="1200">
                          <a:solidFill>
                            <a:schemeClr val="dk1"/>
                          </a:solidFill>
                          <a:latin typeface="Trebuchet MS" panose="020B0603020202020204"/>
                        </a:defRPr>
                      </a:lvl1pPr>
                      <a:lvl2pPr marL="457200" algn="l" defTabSz="914400" rtl="0" eaLnBrk="1" latinLnBrk="0" hangingPunct="1">
                        <a:defRPr sz="2000" kern="1200">
                          <a:solidFill>
                            <a:schemeClr val="dk1"/>
                          </a:solidFill>
                          <a:latin typeface="Trebuchet MS" panose="020B0603020202020204"/>
                        </a:defRPr>
                      </a:lvl2pPr>
                      <a:lvl3pPr marL="914400" algn="l" defTabSz="914400" rtl="0" eaLnBrk="1" latinLnBrk="0" hangingPunct="1">
                        <a:defRPr sz="2000" kern="1200">
                          <a:solidFill>
                            <a:schemeClr val="dk1"/>
                          </a:solidFill>
                          <a:latin typeface="Trebuchet MS" panose="020B0603020202020204"/>
                        </a:defRPr>
                      </a:lvl3pPr>
                      <a:lvl4pPr marL="1371600" algn="l" defTabSz="914400" rtl="0" eaLnBrk="1" latinLnBrk="0" hangingPunct="1">
                        <a:defRPr sz="2000" kern="1200">
                          <a:solidFill>
                            <a:schemeClr val="dk1"/>
                          </a:solidFill>
                          <a:latin typeface="Trebuchet MS" panose="020B0603020202020204"/>
                        </a:defRPr>
                      </a:lvl4pPr>
                      <a:lvl5pPr marL="1828800" algn="l" defTabSz="914400" rtl="0" eaLnBrk="1" latinLnBrk="0" hangingPunct="1">
                        <a:defRPr sz="2000" kern="1200">
                          <a:solidFill>
                            <a:schemeClr val="dk1"/>
                          </a:solidFill>
                          <a:latin typeface="Trebuchet MS" panose="020B0603020202020204"/>
                        </a:defRPr>
                      </a:lvl5pPr>
                      <a:lvl6pPr marL="2286000" algn="l" defTabSz="914400" rtl="0" eaLnBrk="1" latinLnBrk="0" hangingPunct="1">
                        <a:defRPr sz="2000" kern="1200">
                          <a:solidFill>
                            <a:schemeClr val="dk1"/>
                          </a:solidFill>
                          <a:latin typeface="Trebuchet MS" panose="020B0603020202020204"/>
                        </a:defRPr>
                      </a:lvl6pPr>
                      <a:lvl7pPr marL="2743200" algn="l" defTabSz="914400" rtl="0" eaLnBrk="1" latinLnBrk="0" hangingPunct="1">
                        <a:defRPr sz="2000" kern="1200">
                          <a:solidFill>
                            <a:schemeClr val="dk1"/>
                          </a:solidFill>
                          <a:latin typeface="Trebuchet MS" panose="020B0603020202020204"/>
                        </a:defRPr>
                      </a:lvl7pPr>
                      <a:lvl8pPr marL="3200400" algn="l" defTabSz="914400" rtl="0" eaLnBrk="1" latinLnBrk="0" hangingPunct="1">
                        <a:defRPr sz="2000" kern="1200">
                          <a:solidFill>
                            <a:schemeClr val="dk1"/>
                          </a:solidFill>
                          <a:latin typeface="Trebuchet MS" panose="020B0603020202020204"/>
                        </a:defRPr>
                      </a:lvl8pPr>
                      <a:lvl9pPr marL="3657600" algn="l" defTabSz="914400" rtl="0" eaLnBrk="1" latinLnBrk="0" hangingPunct="1">
                        <a:defRPr sz="2000" kern="1200">
                          <a:solidFill>
                            <a:schemeClr val="dk1"/>
                          </a:solidFill>
                          <a:latin typeface="Trebuchet MS" panose="020B0603020202020204"/>
                        </a:defRPr>
                      </a:lvl9pPr>
                    </a:lstStyle>
                    <a:p>
                      <a:pPr algn="ctr"/>
                      <a:r>
                        <a:rPr lang="en-US" sz="1500" dirty="0"/>
                        <a:t>1020/2272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E2BBB">
                        <a:tint val="20000"/>
                      </a:srgbClr>
                    </a:solidFill>
                  </a:tcPr>
                </a:tc>
                <a:tc>
                  <a:txBody>
                    <a:bodyPr/>
                    <a:lstStyle>
                      <a:lvl1pPr marL="0" algn="l" defTabSz="914400" rtl="0" eaLnBrk="1" latinLnBrk="0" hangingPunct="1">
                        <a:defRPr sz="2000" kern="1200">
                          <a:solidFill>
                            <a:schemeClr val="dk1"/>
                          </a:solidFill>
                          <a:latin typeface="Trebuchet MS" panose="020B0603020202020204"/>
                        </a:defRPr>
                      </a:lvl1pPr>
                      <a:lvl2pPr marL="457200" algn="l" defTabSz="914400" rtl="0" eaLnBrk="1" latinLnBrk="0" hangingPunct="1">
                        <a:defRPr sz="2000" kern="1200">
                          <a:solidFill>
                            <a:schemeClr val="dk1"/>
                          </a:solidFill>
                          <a:latin typeface="Trebuchet MS" panose="020B0603020202020204"/>
                        </a:defRPr>
                      </a:lvl2pPr>
                      <a:lvl3pPr marL="914400" algn="l" defTabSz="914400" rtl="0" eaLnBrk="1" latinLnBrk="0" hangingPunct="1">
                        <a:defRPr sz="2000" kern="1200">
                          <a:solidFill>
                            <a:schemeClr val="dk1"/>
                          </a:solidFill>
                          <a:latin typeface="Trebuchet MS" panose="020B0603020202020204"/>
                        </a:defRPr>
                      </a:lvl3pPr>
                      <a:lvl4pPr marL="1371600" algn="l" defTabSz="914400" rtl="0" eaLnBrk="1" latinLnBrk="0" hangingPunct="1">
                        <a:defRPr sz="2000" kern="1200">
                          <a:solidFill>
                            <a:schemeClr val="dk1"/>
                          </a:solidFill>
                          <a:latin typeface="Trebuchet MS" panose="020B0603020202020204"/>
                        </a:defRPr>
                      </a:lvl4pPr>
                      <a:lvl5pPr marL="1828800" algn="l" defTabSz="914400" rtl="0" eaLnBrk="1" latinLnBrk="0" hangingPunct="1">
                        <a:defRPr sz="2000" kern="1200">
                          <a:solidFill>
                            <a:schemeClr val="dk1"/>
                          </a:solidFill>
                          <a:latin typeface="Trebuchet MS" panose="020B0603020202020204"/>
                        </a:defRPr>
                      </a:lvl5pPr>
                      <a:lvl6pPr marL="2286000" algn="l" defTabSz="914400" rtl="0" eaLnBrk="1" latinLnBrk="0" hangingPunct="1">
                        <a:defRPr sz="2000" kern="1200">
                          <a:solidFill>
                            <a:schemeClr val="dk1"/>
                          </a:solidFill>
                          <a:latin typeface="Trebuchet MS" panose="020B0603020202020204"/>
                        </a:defRPr>
                      </a:lvl6pPr>
                      <a:lvl7pPr marL="2743200" algn="l" defTabSz="914400" rtl="0" eaLnBrk="1" latinLnBrk="0" hangingPunct="1">
                        <a:defRPr sz="2000" kern="1200">
                          <a:solidFill>
                            <a:schemeClr val="dk1"/>
                          </a:solidFill>
                          <a:latin typeface="Trebuchet MS" panose="020B0603020202020204"/>
                        </a:defRPr>
                      </a:lvl7pPr>
                      <a:lvl8pPr marL="3200400" algn="l" defTabSz="914400" rtl="0" eaLnBrk="1" latinLnBrk="0" hangingPunct="1">
                        <a:defRPr sz="2000" kern="1200">
                          <a:solidFill>
                            <a:schemeClr val="dk1"/>
                          </a:solidFill>
                          <a:latin typeface="Trebuchet MS" panose="020B0603020202020204"/>
                        </a:defRPr>
                      </a:lvl8pPr>
                      <a:lvl9pPr marL="3657600" algn="l" defTabSz="914400" rtl="0" eaLnBrk="1" latinLnBrk="0" hangingPunct="1">
                        <a:defRPr sz="2000" kern="1200">
                          <a:solidFill>
                            <a:schemeClr val="dk1"/>
                          </a:solidFill>
                          <a:latin typeface="Trebuchet MS" panose="020B0603020202020204"/>
                        </a:defRPr>
                      </a:lvl9pPr>
                    </a:lstStyle>
                    <a:p>
                      <a:pPr algn="ctr"/>
                      <a:r>
                        <a:rPr lang="en-US" sz="1500" dirty="0"/>
                        <a:t>869/2272</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BE2BBB">
                        <a:tint val="20000"/>
                      </a:srgbClr>
                    </a:solidFill>
                  </a:tcPr>
                </a:tc>
                <a:extLst>
                  <a:ext uri="{0D108BD9-81ED-4DB2-BD59-A6C34878D82A}">
                    <a16:rowId xmlns:a16="http://schemas.microsoft.com/office/drawing/2014/main" val="2935285321"/>
                  </a:ext>
                </a:extLst>
              </a:tr>
            </a:tbl>
          </a:graphicData>
        </a:graphic>
      </p:graphicFrame>
      <p:pic>
        <p:nvPicPr>
          <p:cNvPr id="3" name="Picture 2"/>
          <p:cNvPicPr>
            <a:picLocks noChangeAspect="1"/>
          </p:cNvPicPr>
          <p:nvPr/>
        </p:nvPicPr>
        <p:blipFill>
          <a:blip r:embed="rId2"/>
          <a:stretch>
            <a:fillRect/>
          </a:stretch>
        </p:blipFill>
        <p:spPr>
          <a:xfrm>
            <a:off x="10009397" y="951350"/>
            <a:ext cx="1726895" cy="4596588"/>
          </a:xfrm>
          <a:prstGeom prst="rect">
            <a:avLst/>
          </a:prstGeom>
        </p:spPr>
      </p:pic>
    </p:spTree>
    <p:extLst>
      <p:ext uri="{BB962C8B-B14F-4D97-AF65-F5344CB8AC3E}">
        <p14:creationId xmlns:p14="http://schemas.microsoft.com/office/powerpoint/2010/main" val="234052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Improvements (for next time)</a:t>
            </a:r>
          </a:p>
        </p:txBody>
      </p:sp>
      <p:sp>
        <p:nvSpPr>
          <p:cNvPr id="3" name="Content Placeholder 2"/>
          <p:cNvSpPr>
            <a:spLocks noGrp="1"/>
          </p:cNvSpPr>
          <p:nvPr>
            <p:ph idx="1"/>
          </p:nvPr>
        </p:nvSpPr>
        <p:spPr>
          <a:xfrm>
            <a:off x="302968" y="1326861"/>
            <a:ext cx="11460480" cy="4572000"/>
          </a:xfrm>
        </p:spPr>
        <p:txBody>
          <a:bodyPr/>
          <a:lstStyle/>
          <a:p>
            <a:r>
              <a:rPr lang="en-US" dirty="0"/>
              <a:t>Use more informative priors in Bayesian modeling</a:t>
            </a:r>
          </a:p>
          <a:p>
            <a:r>
              <a:rPr lang="en-US" dirty="0"/>
              <a:t>If interested in making inference, first draw Directed Acyclic Graph (DAG) to avoid potential collider bias (does not affect predictions)</a:t>
            </a:r>
          </a:p>
        </p:txBody>
      </p:sp>
      <p:sp>
        <p:nvSpPr>
          <p:cNvPr id="4" name="Slide Number Placeholder 3"/>
          <p:cNvSpPr>
            <a:spLocks noGrp="1"/>
          </p:cNvSpPr>
          <p:nvPr>
            <p:ph type="sldNum" sz="quarter" idx="12"/>
          </p:nvPr>
        </p:nvSpPr>
        <p:spPr/>
        <p:txBody>
          <a:bodyPr/>
          <a:lstStyle/>
          <a:p>
            <a:fld id="{B58DE5F1-E0F9-4CCA-92B7-7A6FC4DFEE14}" type="slidenum">
              <a:rPr lang="en-US" smtClean="0"/>
              <a:t>30</a:t>
            </a:fld>
            <a:endParaRPr lang="en-US"/>
          </a:p>
        </p:txBody>
      </p:sp>
    </p:spTree>
    <p:extLst>
      <p:ext uri="{BB962C8B-B14F-4D97-AF65-F5344CB8AC3E}">
        <p14:creationId xmlns:p14="http://schemas.microsoft.com/office/powerpoint/2010/main" val="5198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78462" y="160868"/>
            <a:ext cx="11435077" cy="677333"/>
          </a:xfrm>
        </p:spPr>
        <p:txBody>
          <a:bodyPr/>
          <a:lstStyle/>
          <a:p>
            <a:r>
              <a:rPr lang="en-US" dirty="0"/>
              <a:t>Defining primary resistance (metastatic setting)</a:t>
            </a:r>
          </a:p>
        </p:txBody>
      </p:sp>
      <p:sp>
        <p:nvSpPr>
          <p:cNvPr id="8" name="Rectangle 7">
            <a:extLst>
              <a:ext uri="{FF2B5EF4-FFF2-40B4-BE49-F238E27FC236}">
                <a16:creationId xmlns:a16="http://schemas.microsoft.com/office/drawing/2014/main" id="{3ED031AA-FC43-1E46-87B7-3AC22EA2D4E9}"/>
              </a:ext>
            </a:extLst>
          </p:cNvPr>
          <p:cNvSpPr/>
          <p:nvPr/>
        </p:nvSpPr>
        <p:spPr>
          <a:xfrm>
            <a:off x="8161542" y="65176"/>
            <a:ext cx="3955852" cy="312000"/>
          </a:xfrm>
          <a:prstGeom prst="rect">
            <a:avLst/>
          </a:prstGeom>
        </p:spPr>
        <p:style>
          <a:lnRef idx="2">
            <a:schemeClr val="lt1">
              <a:hueOff val="0"/>
              <a:satOff val="0"/>
              <a:lumOff val="0"/>
              <a:alphaOff val="0"/>
            </a:schemeClr>
          </a:lnRef>
          <a:fillRef idx="1">
            <a:schemeClr val="accent5">
              <a:shade val="80000"/>
              <a:hueOff val="0"/>
              <a:satOff val="0"/>
              <a:lumOff val="0"/>
              <a:alphaOff val="0"/>
            </a:schemeClr>
          </a:fillRef>
          <a:effectRef idx="0">
            <a:schemeClr val="accent5">
              <a:shade val="80000"/>
              <a:hueOff val="0"/>
              <a:satOff val="0"/>
              <a:lumOff val="0"/>
              <a:alphaOff val="0"/>
            </a:schemeClr>
          </a:effectRef>
          <a:fontRef idx="minor">
            <a:schemeClr val="lt1"/>
          </a:fontRef>
        </p:style>
        <p:txBody>
          <a:bodyPr spcFirstLastPara="0" vert="horz" wrap="square" lIns="66031" tIns="66031" rIns="66031" bIns="66031" numCol="1" spcCol="127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US" sz="1333" b="0" i="0" u="none" strike="noStrike" kern="1200" cap="none" spc="0" normalizeH="0" baseline="0" noProof="0" dirty="0">
                <a:ln>
                  <a:noFill/>
                </a:ln>
                <a:solidFill>
                  <a:srgbClr val="595454"/>
                </a:solidFill>
                <a:effectLst/>
                <a:uLnTx/>
                <a:uFillTx/>
                <a:latin typeface="Trebuchet MS" panose="020B0603020202020204"/>
                <a:ea typeface="+mn-ea"/>
                <a:cs typeface="+mn-cs"/>
              </a:rPr>
              <a:t>David </a:t>
            </a:r>
            <a:r>
              <a:rPr kumimoji="0" lang="en-US" sz="1333" b="0" i="0" u="none" strike="noStrike" kern="1200" cap="none" spc="0" normalizeH="0" baseline="0" noProof="0" dirty="0" err="1">
                <a:ln>
                  <a:noFill/>
                </a:ln>
                <a:solidFill>
                  <a:srgbClr val="595454"/>
                </a:solidFill>
                <a:effectLst/>
                <a:uLnTx/>
                <a:uFillTx/>
                <a:latin typeface="Trebuchet MS" panose="020B0603020202020204"/>
                <a:ea typeface="+mn-ea"/>
                <a:cs typeface="+mn-cs"/>
              </a:rPr>
              <a:t>Paulucci,Sr</a:t>
            </a:r>
            <a:r>
              <a:rPr kumimoji="0" lang="en-US" sz="1333" b="0" i="0" u="none" strike="noStrike" kern="1200" cap="none" spc="0" normalizeH="0" baseline="0" noProof="0" dirty="0">
                <a:ln>
                  <a:noFill/>
                </a:ln>
                <a:solidFill>
                  <a:srgbClr val="595454"/>
                </a:solidFill>
                <a:effectLst/>
                <a:uLnTx/>
                <a:uFillTx/>
                <a:latin typeface="Trebuchet MS" panose="020B0603020202020204"/>
                <a:ea typeface="+mn-ea"/>
                <a:cs typeface="+mn-cs"/>
              </a:rPr>
              <a:t>. Data Scientist | GBDS</a:t>
            </a:r>
          </a:p>
        </p:txBody>
      </p:sp>
      <p:sp>
        <p:nvSpPr>
          <p:cNvPr id="9" name="Rectangle 8">
            <a:extLst>
              <a:ext uri="{FF2B5EF4-FFF2-40B4-BE49-F238E27FC236}">
                <a16:creationId xmlns:a16="http://schemas.microsoft.com/office/drawing/2014/main" id="{9988A9AB-669E-BD43-8B12-A212F795A8E0}"/>
              </a:ext>
            </a:extLst>
          </p:cNvPr>
          <p:cNvSpPr/>
          <p:nvPr/>
        </p:nvSpPr>
        <p:spPr>
          <a:xfrm>
            <a:off x="8161542" y="415577"/>
            <a:ext cx="3955852" cy="312000"/>
          </a:xfrm>
          <a:prstGeom prst="rect">
            <a:avLst/>
          </a:prstGeom>
        </p:spPr>
        <p:style>
          <a:lnRef idx="2">
            <a:schemeClr val="lt1">
              <a:hueOff val="0"/>
              <a:satOff val="0"/>
              <a:lumOff val="0"/>
              <a:alphaOff val="0"/>
            </a:schemeClr>
          </a:lnRef>
          <a:fillRef idx="1">
            <a:schemeClr val="accent5">
              <a:shade val="80000"/>
              <a:hueOff val="-150885"/>
              <a:satOff val="30229"/>
              <a:lumOff val="16641"/>
              <a:alphaOff val="0"/>
            </a:schemeClr>
          </a:fillRef>
          <a:effectRef idx="0">
            <a:schemeClr val="accent5">
              <a:shade val="80000"/>
              <a:hueOff val="-150885"/>
              <a:satOff val="30229"/>
              <a:lumOff val="16641"/>
              <a:alphaOff val="0"/>
            </a:schemeClr>
          </a:effectRef>
          <a:fontRef idx="minor">
            <a:schemeClr val="lt1"/>
          </a:fontRef>
        </p:style>
        <p:txBody>
          <a:bodyPr spcFirstLastPara="0" vert="horz" wrap="square" lIns="66031" tIns="66031" rIns="66031" bIns="66031" numCol="1" spcCol="1270" anchor="ctr" anchorCtr="0">
            <a:noAutofit/>
          </a:bodyPr>
          <a:lstStyle/>
          <a:p>
            <a:pPr marL="0" marR="0" lvl="0" indent="0" algn="l" defTabSz="592652" rtl="0" eaLnBrk="1" fontAlgn="auto" latinLnBrk="0" hangingPunct="1">
              <a:lnSpc>
                <a:spcPct val="90000"/>
              </a:lnSpc>
              <a:spcBef>
                <a:spcPct val="0"/>
              </a:spcBef>
              <a:spcAft>
                <a:spcPct val="35000"/>
              </a:spcAft>
              <a:buClrTx/>
              <a:buSzTx/>
              <a:buFontTx/>
              <a:buNone/>
              <a:tabLst/>
              <a:defRPr/>
            </a:pPr>
            <a:r>
              <a:rPr kumimoji="0" lang="en-US" sz="1333" b="0" i="1" u="none" strike="noStrike" kern="1200" cap="none" spc="0" normalizeH="0" baseline="0" noProof="0">
                <a:ln>
                  <a:noFill/>
                </a:ln>
                <a:solidFill>
                  <a:srgbClr val="595454"/>
                </a:solidFill>
                <a:effectLst/>
                <a:uLnTx/>
                <a:uFillTx/>
                <a:latin typeface="Trebuchet MS" panose="020B0603020202020204"/>
                <a:ea typeface="+mn-ea"/>
                <a:cs typeface="+mn-cs"/>
              </a:rPr>
              <a:t>In consultation with the Melanoma Clinical Team</a:t>
            </a:r>
            <a:endParaRPr kumimoji="0" lang="en-US" sz="1333" b="0" i="0" u="none" strike="noStrike" kern="1200" cap="none" spc="0" normalizeH="0" baseline="0" noProof="0">
              <a:ln>
                <a:noFill/>
              </a:ln>
              <a:solidFill>
                <a:srgbClr val="595454"/>
              </a:solidFill>
              <a:effectLst/>
              <a:uLnTx/>
              <a:uFillTx/>
              <a:latin typeface="Trebuchet MS" panose="020B0603020202020204"/>
              <a:ea typeface="+mn-ea"/>
              <a:cs typeface="+mn-cs"/>
            </a:endParaRPr>
          </a:p>
        </p:txBody>
      </p:sp>
      <p:sp>
        <p:nvSpPr>
          <p:cNvPr id="5" name="TextBox 4"/>
          <p:cNvSpPr txBox="1"/>
          <p:nvPr/>
        </p:nvSpPr>
        <p:spPr>
          <a:xfrm>
            <a:off x="4370000" y="949348"/>
            <a:ext cx="1526731" cy="502573"/>
          </a:xfrm>
          <a:prstGeom prst="rect">
            <a:avLst/>
          </a:prstGeom>
          <a:noFill/>
          <a:ln>
            <a:solidFill>
              <a:srgbClr val="595454"/>
            </a:solidFill>
          </a:ln>
        </p:spPr>
        <p:txBody>
          <a:bodyPr wrap="square" rtlCol="0" anchor="ctr">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595454"/>
                </a:solidFill>
                <a:effectLst/>
                <a:uLnTx/>
                <a:uFillTx/>
                <a:latin typeface="Trebuchet MS" panose="020B0603020202020204"/>
                <a:ea typeface="+mn-ea"/>
                <a:cs typeface="+mn-cs"/>
              </a:rPr>
              <a:t>Primary resistance</a:t>
            </a:r>
          </a:p>
        </p:txBody>
      </p:sp>
      <p:sp>
        <p:nvSpPr>
          <p:cNvPr id="10" name="TextBox 9"/>
          <p:cNvSpPr txBox="1"/>
          <p:nvPr/>
        </p:nvSpPr>
        <p:spPr>
          <a:xfrm>
            <a:off x="5260738" y="1871069"/>
            <a:ext cx="1870869" cy="584775"/>
          </a:xfrm>
          <a:prstGeom prst="rect">
            <a:avLst/>
          </a:prstGeom>
          <a:noFill/>
          <a:ln>
            <a:solidFill>
              <a:srgbClr val="595454"/>
            </a:solidFill>
          </a:ln>
        </p:spPr>
        <p:txBody>
          <a:bodyPr wrap="square" lIns="60960" rIns="6096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454"/>
                </a:solidFill>
                <a:effectLst/>
                <a:uLnTx/>
                <a:uFillTx/>
                <a:latin typeface="Trebuchet MS" panose="020B0603020202020204"/>
                <a:ea typeface="+mn-ea"/>
                <a:cs typeface="+mn-cs"/>
              </a:rPr>
              <a:t>Yes to all:</a:t>
            </a:r>
          </a:p>
          <a:p>
            <a:pPr marL="150280" marR="0" lvl="0" indent="-15028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454"/>
                </a:solidFill>
                <a:effectLst/>
                <a:uLnTx/>
                <a:uFillTx/>
                <a:latin typeface="Trebuchet MS" panose="020B0603020202020204"/>
                <a:ea typeface="+mn-ea"/>
                <a:cs typeface="+mn-cs"/>
              </a:rPr>
              <a:t>Received at least one dose</a:t>
            </a:r>
          </a:p>
          <a:p>
            <a:pPr marL="150280" marR="0" lvl="0" indent="-15028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454"/>
                </a:solidFill>
                <a:effectLst/>
                <a:uLnTx/>
                <a:uFillTx/>
                <a:latin typeface="Trebuchet MS" panose="020B0603020202020204"/>
                <a:ea typeface="+mn-ea"/>
                <a:cs typeface="+mn-cs"/>
              </a:rPr>
              <a:t>Baseline scan</a:t>
            </a:r>
          </a:p>
        </p:txBody>
      </p:sp>
      <p:sp>
        <p:nvSpPr>
          <p:cNvPr id="11" name="TextBox 10"/>
          <p:cNvSpPr txBox="1"/>
          <p:nvPr/>
        </p:nvSpPr>
        <p:spPr>
          <a:xfrm>
            <a:off x="3025485" y="1871069"/>
            <a:ext cx="1577916" cy="738664"/>
          </a:xfrm>
          <a:prstGeom prst="rect">
            <a:avLst/>
          </a:prstGeom>
          <a:solidFill>
            <a:schemeClr val="accent6">
              <a:lumMod val="60000"/>
              <a:lumOff val="40000"/>
            </a:schemeClr>
          </a:solidFill>
          <a:ln>
            <a:noFill/>
          </a:ln>
        </p:spPr>
        <p:txBody>
          <a:bodyPr wrap="square" lIns="60960" rIns="6096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Trebuchet MS" panose="020B0603020202020204"/>
                <a:ea typeface="+mn-ea"/>
                <a:cs typeface="+mn-cs"/>
              </a:rPr>
              <a:t>No to either:</a:t>
            </a:r>
          </a:p>
          <a:p>
            <a:pPr marL="150280" marR="0" lvl="0" indent="-15028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Received at least one dose</a:t>
            </a:r>
          </a:p>
          <a:p>
            <a:pPr marL="150280" marR="0" lvl="0" indent="-15028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Baseline scan</a:t>
            </a:r>
          </a:p>
        </p:txBody>
      </p:sp>
      <p:sp>
        <p:nvSpPr>
          <p:cNvPr id="12" name="TextBox 11"/>
          <p:cNvSpPr txBox="1"/>
          <p:nvPr/>
        </p:nvSpPr>
        <p:spPr>
          <a:xfrm>
            <a:off x="7778150" y="2640520"/>
            <a:ext cx="1632177" cy="584775"/>
          </a:xfrm>
          <a:prstGeom prst="rect">
            <a:avLst/>
          </a:prstGeom>
          <a:noFill/>
          <a:ln>
            <a:solidFill>
              <a:srgbClr val="595454"/>
            </a:solidFill>
          </a:ln>
        </p:spPr>
        <p:txBody>
          <a:bodyPr wrap="square" lIns="60960" rIns="6096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454"/>
                </a:solidFill>
                <a:effectLst/>
                <a:uLnTx/>
                <a:uFillTx/>
                <a:latin typeface="Trebuchet MS" panose="020B0603020202020204"/>
                <a:ea typeface="+mn-ea"/>
                <a:cs typeface="+mn-cs"/>
              </a:rPr>
              <a:t>Yes: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95454"/>
                </a:solidFill>
                <a:effectLst/>
                <a:uLnTx/>
                <a:uFillTx/>
                <a:latin typeface="Trebuchet MS" panose="020B0603020202020204"/>
                <a:ea typeface="+mn-ea"/>
                <a:cs typeface="+mn-cs"/>
              </a:rPr>
              <a:t>Event within 14 weeks of TRDT</a:t>
            </a:r>
          </a:p>
        </p:txBody>
      </p:sp>
      <p:sp>
        <p:nvSpPr>
          <p:cNvPr id="13" name="TextBox 12"/>
          <p:cNvSpPr txBox="1"/>
          <p:nvPr/>
        </p:nvSpPr>
        <p:spPr>
          <a:xfrm>
            <a:off x="3990424" y="2631117"/>
            <a:ext cx="1632177" cy="584775"/>
          </a:xfrm>
          <a:prstGeom prst="rect">
            <a:avLst/>
          </a:prstGeom>
          <a:noFill/>
          <a:ln>
            <a:solidFill>
              <a:srgbClr val="595454"/>
            </a:solidFill>
          </a:ln>
        </p:spPr>
        <p:txBody>
          <a:bodyPr wrap="square" lIns="60960" rIns="6096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454"/>
                </a:solidFill>
                <a:effectLst/>
                <a:uLnTx/>
                <a:uFillTx/>
                <a:latin typeface="Trebuchet MS" panose="020B0603020202020204"/>
                <a:ea typeface="+mn-ea"/>
                <a:cs typeface="+mn-cs"/>
              </a:rPr>
              <a:t>No: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95454"/>
                </a:solidFill>
                <a:effectLst/>
                <a:uLnTx/>
                <a:uFillTx/>
                <a:latin typeface="Trebuchet MS" panose="020B0603020202020204"/>
                <a:ea typeface="+mn-ea"/>
                <a:cs typeface="+mn-cs"/>
              </a:rPr>
              <a:t>Event within 14 weeks of TRDT</a:t>
            </a:r>
          </a:p>
        </p:txBody>
      </p:sp>
      <p:sp>
        <p:nvSpPr>
          <p:cNvPr id="14" name="TextBox 13"/>
          <p:cNvSpPr txBox="1"/>
          <p:nvPr/>
        </p:nvSpPr>
        <p:spPr>
          <a:xfrm>
            <a:off x="2365059" y="3370899"/>
            <a:ext cx="1906320" cy="892552"/>
          </a:xfrm>
          <a:prstGeom prst="rect">
            <a:avLst/>
          </a:prstGeom>
          <a:noFill/>
          <a:ln>
            <a:solidFill>
              <a:srgbClr val="595454"/>
            </a:solidFill>
          </a:ln>
        </p:spPr>
        <p:txBody>
          <a:bodyPr wrap="square" lIns="60960" rIns="6096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454"/>
                </a:solidFill>
                <a:effectLst/>
                <a:uLnTx/>
                <a:uFillTx/>
                <a:latin typeface="Trebuchet MS" panose="020B0603020202020204"/>
                <a:ea typeface="+mn-ea"/>
                <a:cs typeface="+mn-cs"/>
              </a:rPr>
              <a:t>No to all</a:t>
            </a:r>
            <a:r>
              <a:rPr kumimoji="0" lang="en-US" sz="1200" b="0" i="0" u="none" strike="noStrike" kern="1200" cap="none" spc="0" normalizeH="0" baseline="0" noProof="0">
                <a:ln>
                  <a:noFill/>
                </a:ln>
                <a:solidFill>
                  <a:srgbClr val="595454"/>
                </a:solidFill>
                <a:effectLst/>
                <a:uLnTx/>
                <a:uFillTx/>
                <a:latin typeface="Trebuchet MS" panose="020B0603020202020204"/>
                <a:ea typeface="+mn-ea"/>
                <a:cs typeface="+mn-cs"/>
              </a:rPr>
              <a:t> </a:t>
            </a:r>
            <a:r>
              <a:rPr kumimoji="0" lang="en-US" sz="1000" b="0" i="0" u="none" strike="noStrike" kern="1200" cap="none" spc="0" normalizeH="0" baseline="0" noProof="0">
                <a:ln>
                  <a:noFill/>
                </a:ln>
                <a:solidFill>
                  <a:srgbClr val="595454"/>
                </a:solidFill>
                <a:effectLst/>
                <a:uLnTx/>
                <a:uFillTx/>
                <a:latin typeface="Trebuchet MS" panose="020B0603020202020204"/>
                <a:ea typeface="+mn-ea"/>
                <a:cs typeface="+mn-cs"/>
              </a:rPr>
              <a:t>within 14 weeks of TRDT</a:t>
            </a:r>
            <a:r>
              <a:rPr kumimoji="0" lang="en-US" sz="1000" b="1" i="0" u="none" strike="noStrike" kern="1200" cap="none" spc="0" normalizeH="0" baseline="0" noProof="0">
                <a:ln>
                  <a:noFill/>
                </a:ln>
                <a:solidFill>
                  <a:srgbClr val="595454"/>
                </a:solidFill>
                <a:effectLst/>
                <a:uLnTx/>
                <a:uFillTx/>
                <a:latin typeface="Trebuchet MS" panose="020B0603020202020204"/>
                <a:ea typeface="+mn-ea"/>
                <a:cs typeface="+mn-cs"/>
              </a:rPr>
              <a:t>:</a:t>
            </a:r>
          </a:p>
          <a:p>
            <a:pPr marL="150280" marR="0" lvl="0" indent="-15028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454"/>
                </a:solidFill>
                <a:effectLst/>
                <a:uLnTx/>
                <a:uFillTx/>
                <a:latin typeface="Trebuchet MS" panose="020B0603020202020204"/>
                <a:ea typeface="+mn-ea"/>
                <a:cs typeface="+mn-cs"/>
              </a:rPr>
              <a:t>DNTD</a:t>
            </a:r>
          </a:p>
          <a:p>
            <a:pPr marL="150280" marR="0" lvl="0" indent="-15028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454"/>
                </a:solidFill>
                <a:effectLst/>
                <a:uLnTx/>
                <a:uFillTx/>
                <a:latin typeface="Trebuchet MS" panose="020B0603020202020204"/>
                <a:ea typeface="+mn-ea"/>
                <a:cs typeface="+mn-cs"/>
              </a:rPr>
              <a:t>SSTHER</a:t>
            </a:r>
          </a:p>
          <a:p>
            <a:pPr marL="150280" marR="0" lvl="0" indent="-15028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454"/>
                </a:solidFill>
                <a:effectLst/>
                <a:uLnTx/>
                <a:uFillTx/>
                <a:latin typeface="Trebuchet MS" panose="020B0603020202020204"/>
                <a:ea typeface="+mn-ea"/>
                <a:cs typeface="+mn-cs"/>
              </a:rPr>
              <a:t>DISCON</a:t>
            </a:r>
          </a:p>
        </p:txBody>
      </p:sp>
      <p:sp>
        <p:nvSpPr>
          <p:cNvPr id="15" name="TextBox 14"/>
          <p:cNvSpPr txBox="1"/>
          <p:nvPr/>
        </p:nvSpPr>
        <p:spPr>
          <a:xfrm>
            <a:off x="4370001" y="3384439"/>
            <a:ext cx="2173751" cy="892552"/>
          </a:xfrm>
          <a:prstGeom prst="rect">
            <a:avLst/>
          </a:prstGeom>
          <a:solidFill>
            <a:schemeClr val="accent6">
              <a:lumMod val="60000"/>
              <a:lumOff val="40000"/>
            </a:schemeClr>
          </a:solidFill>
          <a:ln>
            <a:noFill/>
          </a:ln>
        </p:spPr>
        <p:txBody>
          <a:bodyPr wrap="square" lIns="60960" rIns="6096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Trebuchet MS" panose="020B0603020202020204"/>
                <a:ea typeface="+mn-ea"/>
                <a:cs typeface="+mn-cs"/>
              </a:rPr>
              <a:t>Yes to any</a:t>
            </a:r>
            <a:r>
              <a:rPr kumimoji="0" lang="en-US" sz="1200" b="0" i="0" u="none" strike="noStrike" kern="1200" cap="none" spc="0" normalizeH="0" baseline="0" noProof="0" dirty="0">
                <a:ln>
                  <a:noFill/>
                </a:ln>
                <a:solidFill>
                  <a:srgbClr val="FFFFFF"/>
                </a:solidFill>
                <a:effectLst/>
                <a:uLnTx/>
                <a:uFillTx/>
                <a:latin typeface="Trebuchet MS" panose="020B0603020202020204"/>
                <a:ea typeface="+mn-ea"/>
                <a:cs typeface="+mn-cs"/>
              </a:rPr>
              <a:t> </a:t>
            </a: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within 14 weeks of TRDT</a:t>
            </a:r>
            <a:r>
              <a:rPr kumimoji="0" lang="en-US" sz="1000" b="1" i="0" u="none" strike="noStrike" kern="1200" cap="none" spc="0" normalizeH="0" baseline="0" noProof="0" dirty="0">
                <a:ln>
                  <a:noFill/>
                </a:ln>
                <a:solidFill>
                  <a:srgbClr val="FFFFFF"/>
                </a:solidFill>
                <a:effectLst/>
                <a:uLnTx/>
                <a:uFillTx/>
                <a:latin typeface="Trebuchet MS" panose="020B0603020202020204"/>
                <a:ea typeface="+mn-ea"/>
                <a:cs typeface="+mn-cs"/>
              </a:rPr>
              <a:t>:</a:t>
            </a:r>
          </a:p>
          <a:p>
            <a:pPr marL="150280" marR="0" lvl="0" indent="-15028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DNTD</a:t>
            </a:r>
          </a:p>
          <a:p>
            <a:pPr marL="150280" marR="0" lvl="0" indent="-15028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SSTHER</a:t>
            </a:r>
          </a:p>
          <a:p>
            <a:pPr marL="150280" marR="0" lvl="0" indent="-15028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DISCON</a:t>
            </a:r>
          </a:p>
        </p:txBody>
      </p:sp>
      <p:sp>
        <p:nvSpPr>
          <p:cNvPr id="16" name="TextBox 15"/>
          <p:cNvSpPr txBox="1"/>
          <p:nvPr/>
        </p:nvSpPr>
        <p:spPr>
          <a:xfrm>
            <a:off x="6807433" y="3529771"/>
            <a:ext cx="1794047" cy="584775"/>
          </a:xfrm>
          <a:prstGeom prst="rect">
            <a:avLst/>
          </a:prstGeom>
          <a:solidFill>
            <a:schemeClr val="accent6">
              <a:lumMod val="60000"/>
              <a:lumOff val="40000"/>
            </a:schemeClr>
          </a:solidFill>
          <a:ln>
            <a:noFill/>
          </a:ln>
        </p:spPr>
        <p:txBody>
          <a:bodyPr wrap="square" lIns="60960" rIns="6096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Trebuchet MS" panose="020B0603020202020204"/>
                <a:ea typeface="+mn-ea"/>
                <a:cs typeface="+mn-cs"/>
              </a:rPr>
              <a:t>Yes:</a:t>
            </a:r>
            <a:r>
              <a:rPr kumimoji="0" lang="en-US" sz="1200" b="0" i="0" u="none" strike="noStrike" kern="1200" cap="none" spc="0" normalizeH="0" baseline="0" noProof="0" dirty="0">
                <a:ln>
                  <a:noFill/>
                </a:ln>
                <a:solidFill>
                  <a:srgbClr val="FFFFFF"/>
                </a:solidFill>
                <a:effectLst/>
                <a:uLnTx/>
                <a:uFillTx/>
                <a:latin typeface="Trebuchet MS" panose="020B0603020202020204"/>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SSTHER &gt; 1 week prior to event</a:t>
            </a:r>
          </a:p>
        </p:txBody>
      </p:sp>
      <p:sp>
        <p:nvSpPr>
          <p:cNvPr id="17" name="TextBox 16"/>
          <p:cNvSpPr txBox="1"/>
          <p:nvPr/>
        </p:nvSpPr>
        <p:spPr>
          <a:xfrm>
            <a:off x="8938856" y="3529768"/>
            <a:ext cx="1632177" cy="584775"/>
          </a:xfrm>
          <a:prstGeom prst="rect">
            <a:avLst/>
          </a:prstGeom>
          <a:noFill/>
          <a:ln>
            <a:solidFill>
              <a:srgbClr val="595454"/>
            </a:solidFill>
          </a:ln>
        </p:spPr>
        <p:txBody>
          <a:bodyPr wrap="square" lIns="60960" rIns="6096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454"/>
                </a:solidFill>
                <a:effectLst/>
                <a:uLnTx/>
                <a:uFillTx/>
                <a:latin typeface="Trebuchet MS" panose="020B0603020202020204"/>
                <a:ea typeface="+mn-ea"/>
                <a:cs typeface="+mn-cs"/>
              </a:rPr>
              <a:t>No:</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95454"/>
                </a:solidFill>
                <a:effectLst/>
                <a:uLnTx/>
                <a:uFillTx/>
                <a:latin typeface="Trebuchet MS" panose="020B0603020202020204"/>
                <a:ea typeface="+mn-ea"/>
                <a:cs typeface="+mn-cs"/>
              </a:rPr>
              <a:t>SSTHER &gt; 1 week prior to event</a:t>
            </a:r>
          </a:p>
        </p:txBody>
      </p:sp>
      <p:sp>
        <p:nvSpPr>
          <p:cNvPr id="18" name="TextBox 17"/>
          <p:cNvSpPr txBox="1"/>
          <p:nvPr/>
        </p:nvSpPr>
        <p:spPr>
          <a:xfrm>
            <a:off x="866598" y="4598882"/>
            <a:ext cx="3073325" cy="1200329"/>
          </a:xfrm>
          <a:prstGeom prst="rect">
            <a:avLst/>
          </a:prstGeom>
          <a:solidFill>
            <a:schemeClr val="accent6">
              <a:lumMod val="60000"/>
              <a:lumOff val="40000"/>
            </a:schemeClr>
          </a:solidFill>
          <a:ln>
            <a:noFill/>
          </a:ln>
        </p:spPr>
        <p:txBody>
          <a:bodyPr wrap="square" lIns="60960" rIns="6096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Trebuchet MS" panose="020B0603020202020204"/>
                <a:ea typeface="+mn-ea"/>
                <a:cs typeface="+mn-cs"/>
              </a:rPr>
              <a:t>No to all:</a:t>
            </a:r>
          </a:p>
          <a:p>
            <a:pPr marL="150280" marR="0" lvl="0" indent="-150280" algn="l" defTabSz="121917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No event, scan &gt; 14 w &gt; TRDT and &lt; SSTHER</a:t>
            </a:r>
          </a:p>
          <a:p>
            <a:pPr marL="150280" marR="0" lvl="0" indent="-150280" algn="l" defTabSz="121917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Event &gt; 14 w &gt; TRDT and no SSTHER</a:t>
            </a:r>
          </a:p>
          <a:p>
            <a:pPr marL="150280" marR="0" lvl="0" indent="-150280" algn="l" defTabSz="121917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Event &gt; 14 w &gt; TRST and SSTHER &lt; 1 week prior to event</a:t>
            </a:r>
          </a:p>
          <a:p>
            <a:pPr marL="150280" marR="0" lvl="0" indent="-150280" algn="l" defTabSz="121917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Event &gt; 14w &gt; TRDT and SSTHER &gt; 1 week prior to event but scan &gt; 14 w &gt; TRDT and &lt; SSTHER</a:t>
            </a:r>
          </a:p>
        </p:txBody>
      </p:sp>
      <p:sp>
        <p:nvSpPr>
          <p:cNvPr id="19" name="TextBox 18"/>
          <p:cNvSpPr txBox="1"/>
          <p:nvPr/>
        </p:nvSpPr>
        <p:spPr>
          <a:xfrm>
            <a:off x="4271379" y="4598882"/>
            <a:ext cx="3073327" cy="1200329"/>
          </a:xfrm>
          <a:prstGeom prst="rect">
            <a:avLst/>
          </a:prstGeom>
          <a:solidFill>
            <a:schemeClr val="accent5">
              <a:lumMod val="75000"/>
            </a:schemeClr>
          </a:solidFill>
          <a:ln>
            <a:noFill/>
          </a:ln>
        </p:spPr>
        <p:txBody>
          <a:bodyPr wrap="square" lIns="60960" rIns="6096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Trebuchet MS" panose="020B0603020202020204"/>
                <a:ea typeface="+mn-ea"/>
                <a:cs typeface="+mn-cs"/>
              </a:rPr>
              <a:t>Yes to any:</a:t>
            </a:r>
          </a:p>
          <a:p>
            <a:pPr marL="150280" marR="0" lvl="0" indent="-150280" algn="l" defTabSz="121917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Trebuchet MS" panose="020B0603020202020204"/>
                <a:ea typeface="+mn-ea"/>
                <a:cs typeface="+mn-cs"/>
              </a:rPr>
              <a:t>No event, scan &gt; 14 w &gt; TRDT and &lt; SSTHER</a:t>
            </a:r>
          </a:p>
          <a:p>
            <a:pPr marL="150280" marR="0" lvl="0" indent="-150280" algn="l" defTabSz="121917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Trebuchet MS" panose="020B0603020202020204"/>
                <a:ea typeface="+mn-ea"/>
                <a:cs typeface="+mn-cs"/>
              </a:rPr>
              <a:t>Event &gt; 14 w &gt; TRDT and no SSTHER</a:t>
            </a:r>
          </a:p>
          <a:p>
            <a:pPr marL="150280" marR="0" lvl="0" indent="-150280" algn="l" defTabSz="121917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Trebuchet MS" panose="020B0603020202020204"/>
                <a:ea typeface="+mn-ea"/>
                <a:cs typeface="+mn-cs"/>
              </a:rPr>
              <a:t>Event &gt; 14 w &gt; TRST and SSTHER &lt; 1 week prior to event</a:t>
            </a:r>
          </a:p>
          <a:p>
            <a:pPr marL="150280" marR="0" lvl="0" indent="-150280" algn="l" defTabSz="1219170" rtl="0" eaLnBrk="1" fontAlgn="auto" latinLnBrk="0" hangingPunct="1">
              <a:lnSpc>
                <a:spcPct val="100000"/>
              </a:lnSpc>
              <a:spcBef>
                <a:spcPts val="0"/>
              </a:spcBef>
              <a:spcAft>
                <a:spcPts val="0"/>
              </a:spcAft>
              <a:buClrTx/>
              <a:buSzTx/>
              <a:buFontTx/>
              <a:buChar char="-"/>
              <a:tabLst/>
              <a:defRPr/>
            </a:pPr>
            <a:r>
              <a:rPr kumimoji="0" lang="en-US" sz="1000" b="0" i="0" u="none" strike="noStrike" kern="1200" cap="none" spc="0" normalizeH="0" baseline="0" noProof="0">
                <a:ln>
                  <a:noFill/>
                </a:ln>
                <a:solidFill>
                  <a:srgbClr val="FFFFFF"/>
                </a:solidFill>
                <a:effectLst/>
                <a:uLnTx/>
                <a:uFillTx/>
                <a:latin typeface="Trebuchet MS" panose="020B0603020202020204"/>
                <a:ea typeface="+mn-ea"/>
                <a:cs typeface="+mn-cs"/>
              </a:rPr>
              <a:t>Event &gt; 14w &gt; TRDT and SSTHER &gt; 1 week prior to event but scan &gt; 14 w &gt; TRDT and &lt; SSTHER</a:t>
            </a:r>
          </a:p>
        </p:txBody>
      </p:sp>
      <p:sp>
        <p:nvSpPr>
          <p:cNvPr id="20" name="TextBox 19"/>
          <p:cNvSpPr txBox="1"/>
          <p:nvPr/>
        </p:nvSpPr>
        <p:spPr>
          <a:xfrm>
            <a:off x="8057495" y="4687770"/>
            <a:ext cx="1659428" cy="584775"/>
          </a:xfrm>
          <a:prstGeom prst="rect">
            <a:avLst/>
          </a:prstGeom>
          <a:solidFill>
            <a:schemeClr val="accent6">
              <a:lumMod val="60000"/>
              <a:lumOff val="40000"/>
            </a:schemeClr>
          </a:solidFill>
          <a:ln>
            <a:noFill/>
          </a:ln>
        </p:spPr>
        <p:txBody>
          <a:bodyPr wrap="square" lIns="60960" rIns="6096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Trebuchet MS" panose="020B0603020202020204"/>
                <a:ea typeface="+mn-ea"/>
                <a:cs typeface="+mn-cs"/>
              </a:rPr>
              <a:t>Yes:</a:t>
            </a:r>
            <a:r>
              <a:rPr kumimoji="0" lang="en-US" sz="1200" b="0" i="0" u="none" strike="noStrike" kern="1200" cap="none" spc="0" normalizeH="0" baseline="0" noProof="0" dirty="0">
                <a:ln>
                  <a:noFill/>
                </a:ln>
                <a:solidFill>
                  <a:srgbClr val="FFFFFF"/>
                </a:solidFill>
                <a:effectLst/>
                <a:uLnTx/>
                <a:uFillTx/>
                <a:latin typeface="Trebuchet MS" panose="020B0603020202020204"/>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Radiographic progression is </a:t>
            </a:r>
            <a:r>
              <a:rPr kumimoji="0" lang="en-US" sz="1000" b="0" i="0" u="none" strike="noStrike" kern="1200" cap="none" spc="0" normalizeH="0" baseline="0" noProof="0" dirty="0" err="1">
                <a:ln>
                  <a:noFill/>
                </a:ln>
                <a:solidFill>
                  <a:srgbClr val="FFFFFF"/>
                </a:solidFill>
                <a:effectLst/>
                <a:uLnTx/>
                <a:uFillTx/>
                <a:latin typeface="Trebuchet MS" panose="020B0603020202020204"/>
                <a:ea typeface="+mn-ea"/>
                <a:cs typeface="+mn-cs"/>
              </a:rPr>
              <a:t>pseudoprogression</a:t>
            </a:r>
            <a:endPar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21" name="TextBox 20"/>
          <p:cNvSpPr txBox="1"/>
          <p:nvPr/>
        </p:nvSpPr>
        <p:spPr>
          <a:xfrm>
            <a:off x="9944249" y="4687771"/>
            <a:ext cx="1587995" cy="584775"/>
          </a:xfrm>
          <a:prstGeom prst="rect">
            <a:avLst/>
          </a:prstGeom>
          <a:solidFill>
            <a:srgbClr val="FE6B6B"/>
          </a:solidFill>
          <a:ln>
            <a:noFill/>
          </a:ln>
        </p:spPr>
        <p:txBody>
          <a:bodyPr wrap="square" lIns="60960" rIns="60960" rtlCol="0" anchor="ctr">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Trebuchet MS" panose="020B0603020202020204"/>
                <a:ea typeface="+mn-ea"/>
                <a:cs typeface="+mn-cs"/>
              </a:rPr>
              <a:t>No:</a:t>
            </a:r>
            <a:r>
              <a:rPr kumimoji="0" lang="en-US" sz="1200" b="0" i="0" u="none" strike="noStrike" kern="1200" cap="none" spc="0" normalizeH="0" baseline="0" noProof="0" dirty="0">
                <a:ln>
                  <a:noFill/>
                </a:ln>
                <a:solidFill>
                  <a:srgbClr val="FFFFFF"/>
                </a:solidFill>
                <a:effectLst/>
                <a:uLnTx/>
                <a:uFillTx/>
                <a:latin typeface="Trebuchet MS" panose="020B0603020202020204"/>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rPr>
              <a:t>Radiographic progression is </a:t>
            </a:r>
            <a:r>
              <a:rPr kumimoji="0" lang="en-US" sz="1000" b="0" i="0" u="none" strike="noStrike" kern="1200" cap="none" spc="0" normalizeH="0" baseline="0" noProof="0" dirty="0" err="1">
                <a:ln>
                  <a:noFill/>
                </a:ln>
                <a:solidFill>
                  <a:srgbClr val="FFFFFF"/>
                </a:solidFill>
                <a:effectLst/>
                <a:uLnTx/>
                <a:uFillTx/>
                <a:latin typeface="Trebuchet MS" panose="020B0603020202020204"/>
                <a:ea typeface="+mn-ea"/>
                <a:cs typeface="+mn-cs"/>
              </a:rPr>
              <a:t>pseudoprogression</a:t>
            </a:r>
            <a:endParaRPr kumimoji="0" lang="en-US" sz="10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cxnSp>
        <p:nvCxnSpPr>
          <p:cNvPr id="7" name="Straight Arrow Connector 6"/>
          <p:cNvCxnSpPr>
            <a:cxnSpLocks/>
            <a:stCxn id="5" idx="2"/>
            <a:endCxn id="10" idx="0"/>
          </p:cNvCxnSpPr>
          <p:nvPr/>
        </p:nvCxnSpPr>
        <p:spPr>
          <a:xfrm>
            <a:off x="5133366" y="1451921"/>
            <a:ext cx="1062807" cy="419148"/>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5" idx="2"/>
            <a:endCxn id="11" idx="0"/>
          </p:cNvCxnSpPr>
          <p:nvPr/>
        </p:nvCxnSpPr>
        <p:spPr>
          <a:xfrm flipH="1">
            <a:off x="3814443" y="1451921"/>
            <a:ext cx="1318923" cy="419148"/>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0" idx="2"/>
            <a:endCxn id="13" idx="0"/>
          </p:cNvCxnSpPr>
          <p:nvPr/>
        </p:nvCxnSpPr>
        <p:spPr>
          <a:xfrm flipH="1">
            <a:off x="4806513" y="2455844"/>
            <a:ext cx="1389660" cy="175273"/>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10" idx="2"/>
            <a:endCxn id="12" idx="0"/>
          </p:cNvCxnSpPr>
          <p:nvPr/>
        </p:nvCxnSpPr>
        <p:spPr>
          <a:xfrm>
            <a:off x="6196173" y="2455844"/>
            <a:ext cx="2398066" cy="184676"/>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12" idx="2"/>
            <a:endCxn id="17" idx="0"/>
          </p:cNvCxnSpPr>
          <p:nvPr/>
        </p:nvCxnSpPr>
        <p:spPr>
          <a:xfrm>
            <a:off x="8594239" y="3225295"/>
            <a:ext cx="1160706" cy="304473"/>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a:stCxn id="12" idx="2"/>
            <a:endCxn id="16" idx="0"/>
          </p:cNvCxnSpPr>
          <p:nvPr/>
        </p:nvCxnSpPr>
        <p:spPr>
          <a:xfrm flipH="1">
            <a:off x="7704457" y="3225295"/>
            <a:ext cx="889782" cy="304476"/>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cxnSpLocks/>
            <a:stCxn id="13" idx="2"/>
            <a:endCxn id="14" idx="0"/>
          </p:cNvCxnSpPr>
          <p:nvPr/>
        </p:nvCxnSpPr>
        <p:spPr>
          <a:xfrm flipH="1">
            <a:off x="3318219" y="3215892"/>
            <a:ext cx="1488294" cy="155007"/>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13" idx="2"/>
            <a:endCxn id="15" idx="0"/>
          </p:cNvCxnSpPr>
          <p:nvPr/>
        </p:nvCxnSpPr>
        <p:spPr>
          <a:xfrm>
            <a:off x="4806513" y="3215892"/>
            <a:ext cx="650364" cy="168547"/>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stCxn id="14" idx="2"/>
            <a:endCxn id="18" idx="0"/>
          </p:cNvCxnSpPr>
          <p:nvPr/>
        </p:nvCxnSpPr>
        <p:spPr>
          <a:xfrm flipH="1">
            <a:off x="2403261" y="4263451"/>
            <a:ext cx="914958" cy="335431"/>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14" idx="2"/>
            <a:endCxn id="19" idx="0"/>
          </p:cNvCxnSpPr>
          <p:nvPr/>
        </p:nvCxnSpPr>
        <p:spPr>
          <a:xfrm>
            <a:off x="3318219" y="4263451"/>
            <a:ext cx="2489824" cy="335431"/>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17" idx="2"/>
            <a:endCxn id="20" idx="0"/>
          </p:cNvCxnSpPr>
          <p:nvPr/>
        </p:nvCxnSpPr>
        <p:spPr>
          <a:xfrm flipH="1">
            <a:off x="8887209" y="4114543"/>
            <a:ext cx="867736" cy="573227"/>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7" idx="2"/>
            <a:endCxn id="21" idx="0"/>
          </p:cNvCxnSpPr>
          <p:nvPr/>
        </p:nvCxnSpPr>
        <p:spPr>
          <a:xfrm>
            <a:off x="9754945" y="4114543"/>
            <a:ext cx="983302" cy="573228"/>
          </a:xfrm>
          <a:prstGeom prst="straightConnector1">
            <a:avLst/>
          </a:prstGeom>
          <a:ln>
            <a:solidFill>
              <a:srgbClr val="595454"/>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FA324C49-55E8-4A4C-81D2-1E7007ACA784}"/>
              </a:ext>
            </a:extLst>
          </p:cNvPr>
          <p:cNvSpPr txBox="1"/>
          <p:nvPr/>
        </p:nvSpPr>
        <p:spPr>
          <a:xfrm>
            <a:off x="436175" y="1008693"/>
            <a:ext cx="1345733" cy="235898"/>
          </a:xfrm>
          <a:prstGeom prst="rect">
            <a:avLst/>
          </a:prstGeom>
          <a:solidFill>
            <a:schemeClr val="accent6">
              <a:lumMod val="60000"/>
              <a:lumOff val="40000"/>
            </a:schemeClr>
          </a:solidFill>
          <a:ln>
            <a:noFill/>
          </a:ln>
        </p:spPr>
        <p:txBody>
          <a:bodyPr wrap="square" lIns="60960" rIns="60960"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dirty="0">
                <a:ln>
                  <a:noFill/>
                </a:ln>
                <a:solidFill>
                  <a:srgbClr val="FFFFFF"/>
                </a:solidFill>
                <a:effectLst/>
                <a:uLnTx/>
                <a:uFillTx/>
                <a:latin typeface="Trebuchet MS" panose="020B0603020202020204"/>
                <a:ea typeface="+mn-ea"/>
                <a:cs typeface="+mn-cs"/>
              </a:rPr>
              <a:t>Not evaluable</a:t>
            </a:r>
            <a:endParaRPr kumimoji="0" lang="en-US" sz="933"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0" name="TextBox 109">
            <a:extLst>
              <a:ext uri="{FF2B5EF4-FFF2-40B4-BE49-F238E27FC236}">
                <a16:creationId xmlns:a16="http://schemas.microsoft.com/office/drawing/2014/main" id="{54D6372B-97BA-DE45-83B4-C90C959AFC47}"/>
              </a:ext>
            </a:extLst>
          </p:cNvPr>
          <p:cNvSpPr txBox="1"/>
          <p:nvPr/>
        </p:nvSpPr>
        <p:spPr>
          <a:xfrm>
            <a:off x="436175" y="1360965"/>
            <a:ext cx="1345733" cy="235898"/>
          </a:xfrm>
          <a:prstGeom prst="rect">
            <a:avLst/>
          </a:prstGeom>
          <a:solidFill>
            <a:srgbClr val="FE6B6B"/>
          </a:solidFill>
          <a:ln>
            <a:noFill/>
          </a:ln>
        </p:spPr>
        <p:txBody>
          <a:bodyPr wrap="square" lIns="60960" rIns="60960"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dirty="0">
                <a:ln>
                  <a:noFill/>
                </a:ln>
                <a:solidFill>
                  <a:srgbClr val="FFFFFF"/>
                </a:solidFill>
                <a:effectLst/>
                <a:uLnTx/>
                <a:uFillTx/>
                <a:latin typeface="Trebuchet MS" panose="020B0603020202020204"/>
                <a:ea typeface="+mn-ea"/>
                <a:cs typeface="+mn-cs"/>
              </a:rPr>
              <a:t>Primary resistant</a:t>
            </a:r>
            <a:endParaRPr kumimoji="0" lang="en-US" sz="933"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111" name="TextBox 110">
            <a:extLst>
              <a:ext uri="{FF2B5EF4-FFF2-40B4-BE49-F238E27FC236}">
                <a16:creationId xmlns:a16="http://schemas.microsoft.com/office/drawing/2014/main" id="{EB5B35B6-7244-3A4B-AC54-C1A21EBC7ECF}"/>
              </a:ext>
            </a:extLst>
          </p:cNvPr>
          <p:cNvSpPr txBox="1"/>
          <p:nvPr/>
        </p:nvSpPr>
        <p:spPr>
          <a:xfrm>
            <a:off x="436175" y="1729575"/>
            <a:ext cx="1345733" cy="235898"/>
          </a:xfrm>
          <a:prstGeom prst="rect">
            <a:avLst/>
          </a:prstGeom>
          <a:solidFill>
            <a:schemeClr val="accent5">
              <a:lumMod val="75000"/>
            </a:schemeClr>
          </a:solidFill>
          <a:ln>
            <a:noFill/>
          </a:ln>
        </p:spPr>
        <p:txBody>
          <a:bodyPr wrap="square" lIns="60960" rIns="60960"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a:ln>
                  <a:noFill/>
                </a:ln>
                <a:solidFill>
                  <a:srgbClr val="FFFFFF"/>
                </a:solidFill>
                <a:effectLst/>
                <a:uLnTx/>
                <a:uFillTx/>
                <a:latin typeface="Trebuchet MS" panose="020B0603020202020204"/>
                <a:ea typeface="+mn-ea"/>
                <a:cs typeface="+mn-cs"/>
              </a:rPr>
              <a:t>Not primary resistant</a:t>
            </a:r>
            <a:endParaRPr kumimoji="0" lang="en-US" sz="933"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2" name="TextBox 111">
            <a:extLst>
              <a:ext uri="{FF2B5EF4-FFF2-40B4-BE49-F238E27FC236}">
                <a16:creationId xmlns:a16="http://schemas.microsoft.com/office/drawing/2014/main" id="{983BAFF7-8B3C-944A-925C-ADF320C92A0B}"/>
              </a:ext>
            </a:extLst>
          </p:cNvPr>
          <p:cNvSpPr txBox="1"/>
          <p:nvPr/>
        </p:nvSpPr>
        <p:spPr>
          <a:xfrm>
            <a:off x="248921" y="5591586"/>
            <a:ext cx="7087197" cy="728533"/>
          </a:xfrm>
          <a:prstGeom prst="rect">
            <a:avLst/>
          </a:prstGeom>
          <a:noFill/>
        </p:spPr>
        <p:txBody>
          <a:bodyPr wrap="none" rtlCol="0">
            <a:spAutoFit/>
          </a:bodyPr>
          <a:lstStyle/>
          <a:p>
            <a:pPr marL="228594" marR="0" lvl="0" indent="-228594"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67" b="0" i="0" u="none" strike="noStrike" kern="1200" cap="none" spc="0" normalizeH="0" baseline="0" noProof="0">
              <a:ln>
                <a:noFill/>
              </a:ln>
              <a:solidFill>
                <a:srgbClr val="595454"/>
              </a:solidFill>
              <a:effectLst/>
              <a:uLnTx/>
              <a:uFillTx/>
              <a:latin typeface="Trebuchet MS" panose="020B0603020202020204"/>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1" i="0" u="sng" strike="noStrike" kern="1200" cap="none" spc="0" normalizeH="0" baseline="0" noProof="0">
                <a:ln>
                  <a:noFill/>
                </a:ln>
                <a:solidFill>
                  <a:srgbClr val="595454"/>
                </a:solidFill>
                <a:effectLst/>
                <a:uLnTx/>
                <a:uFillTx/>
                <a:latin typeface="Trebuchet MS" panose="020B0603020202020204"/>
                <a:ea typeface="+mn-ea"/>
                <a:cs typeface="+mn-cs"/>
              </a:rPr>
              <a:t>Event:</a:t>
            </a:r>
            <a:r>
              <a:rPr kumimoji="0" lang="en-US" sz="1067" b="0" i="0" u="none" strike="noStrike" kern="1200" cap="none" spc="0" normalizeH="0" baseline="0" noProof="0">
                <a:ln>
                  <a:noFill/>
                </a:ln>
                <a:solidFill>
                  <a:srgbClr val="595454"/>
                </a:solidFill>
                <a:effectLst/>
                <a:uLnTx/>
                <a:uFillTx/>
                <a:latin typeface="Trebuchet MS" panose="020B0603020202020204"/>
                <a:ea typeface="+mn-ea"/>
                <a:cs typeface="+mn-cs"/>
              </a:rPr>
              <a:t> Radiographic or clinical progression or death due to disease.</a:t>
            </a:r>
            <a:r>
              <a:rPr kumimoji="0" lang="en-US" sz="933" b="0" i="0" u="none" strike="noStrike" kern="1200" cap="none" spc="0" normalizeH="0" baseline="0" noProof="0">
                <a:ln>
                  <a:noFill/>
                </a:ln>
                <a:solidFill>
                  <a:srgbClr val="595454"/>
                </a:solidFill>
                <a:effectLst/>
                <a:uLnTx/>
                <a:uFillTx/>
                <a:latin typeface="Trebuchet MS" panose="020B0603020202020204"/>
                <a:ea typeface="+mn-ea"/>
                <a:cs typeface="+mn-cs"/>
              </a:rPr>
              <a:t> </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595454"/>
                </a:solidFill>
                <a:effectLst/>
                <a:uLnTx/>
                <a:uFillTx/>
                <a:latin typeface="Trebuchet MS" panose="020B0603020202020204"/>
                <a:ea typeface="+mn-ea"/>
                <a:cs typeface="+mn-cs"/>
              </a:rPr>
              <a:t>DISCON; discontinuation from study; DNTD, death not due to disease; TRDT, treatment start date; SSTHER, subsequent therapy.</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a:ln>
                  <a:noFill/>
                </a:ln>
                <a:solidFill>
                  <a:srgbClr val="595454"/>
                </a:solidFill>
                <a:effectLst/>
                <a:uLnTx/>
                <a:uFillTx/>
                <a:latin typeface="Trebuchet MS" panose="020B0603020202020204"/>
                <a:ea typeface="+mn-ea"/>
                <a:cs typeface="+mn-cs"/>
              </a:rPr>
              <a:t> </a:t>
            </a:r>
          </a:p>
        </p:txBody>
      </p:sp>
    </p:spTree>
    <p:extLst>
      <p:ext uri="{BB962C8B-B14F-4D97-AF65-F5344CB8AC3E}">
        <p14:creationId xmlns:p14="http://schemas.microsoft.com/office/powerpoint/2010/main" val="126347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candidate pre-treatment covariates used to model primary resistance</a:t>
            </a:r>
          </a:p>
        </p:txBody>
      </p:sp>
      <p:sp>
        <p:nvSpPr>
          <p:cNvPr id="13" name="Content Placeholder 2">
            <a:extLst>
              <a:ext uri="{FF2B5EF4-FFF2-40B4-BE49-F238E27FC236}">
                <a16:creationId xmlns:a16="http://schemas.microsoft.com/office/drawing/2014/main" id="{F367E80B-4AFD-0740-84F0-3356AEDB81C2}"/>
              </a:ext>
            </a:extLst>
          </p:cNvPr>
          <p:cNvSpPr txBox="1">
            <a:spLocks/>
          </p:cNvSpPr>
          <p:nvPr/>
        </p:nvSpPr>
        <p:spPr>
          <a:xfrm>
            <a:off x="198122" y="1298485"/>
            <a:ext cx="2572119" cy="4572000"/>
          </a:xfrm>
          <a:prstGeom prst="rect">
            <a:avLst/>
          </a:prstGeom>
        </p:spPr>
        <p:txBody>
          <a:bodyPr vert="horz" lIns="91440" tIns="45720" rIns="91440" bIns="45720" rtlCol="0">
            <a:normAutofit/>
          </a:bodyPr>
          <a:lstStyle>
            <a:lvl1pPr marL="0" indent="0" algn="l" defTabSz="1219170" rtl="0" eaLnBrk="1" latinLnBrk="0" hangingPunct="1">
              <a:lnSpc>
                <a:spcPct val="90000"/>
              </a:lnSpc>
              <a:spcBef>
                <a:spcPts val="800"/>
              </a:spcBef>
              <a:spcAft>
                <a:spcPts val="400"/>
              </a:spcAft>
              <a:buClr>
                <a:schemeClr val="tx2"/>
              </a:buClr>
              <a:buFont typeface="Arial" panose="020B0604020202020204" pitchFamily="34" charset="0"/>
              <a:buNone/>
              <a:defRPr sz="1600" b="0" kern="1200">
                <a:solidFill>
                  <a:schemeClr val="tx1"/>
                </a:solidFill>
                <a:latin typeface="+mn-lt"/>
                <a:ea typeface="+mn-ea"/>
                <a:cs typeface="+mn-cs"/>
              </a:defRPr>
            </a:lvl1pPr>
            <a:lvl2pPr marL="256026" indent="-256026"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2pPr>
            <a:lvl3pPr marL="755885" indent="-341367"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3pPr>
            <a:lvl4pPr marL="1182594" indent="-268217"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4pPr>
            <a:lvl5pPr marL="1609304" indent="-304792" algn="l" defTabSz="1219170" rtl="0" eaLnBrk="1" latinLnBrk="0" hangingPunct="1">
              <a:lnSpc>
                <a:spcPct val="90000"/>
              </a:lnSpc>
              <a:spcBef>
                <a:spcPts val="0"/>
              </a:spcBef>
              <a:spcAft>
                <a:spcPts val="800"/>
              </a:spcAft>
              <a:buClr>
                <a:schemeClr val="tx2"/>
              </a:buClr>
              <a:buFont typeface="Arial" panose="020B0604020202020204" pitchFamily="34" charset="0"/>
              <a:buChar char="–"/>
              <a:tabLst/>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r>
              <a:rPr kumimoji="0" lang="en-US" sz="1600" b="1" i="0" u="sng" strike="noStrike" kern="1200" cap="none" spc="0" normalizeH="0" baseline="0" noProof="0">
                <a:ln>
                  <a:noFill/>
                </a:ln>
                <a:solidFill>
                  <a:srgbClr val="FDA97D">
                    <a:lumMod val="50000"/>
                  </a:srgbClr>
                </a:solidFill>
                <a:effectLst/>
                <a:uLnTx/>
                <a:uFillTx/>
                <a:latin typeface="Trebuchet MS" panose="020B0603020202020204"/>
                <a:ea typeface="+mn-ea"/>
                <a:cs typeface="+mn-cs"/>
              </a:rPr>
              <a:t>Treatment arm as randomized</a:t>
            </a:r>
          </a:p>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endPar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endParaRPr>
          </a:p>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r>
              <a:rPr kumimoji="0" lang="en-US" sz="1600" b="1" i="0" u="sng" strike="noStrike" kern="1200" cap="none" spc="0" normalizeH="0" baseline="0" noProof="0">
                <a:ln>
                  <a:noFill/>
                </a:ln>
                <a:solidFill>
                  <a:srgbClr val="FDA97D">
                    <a:lumMod val="50000"/>
                  </a:srgbClr>
                </a:solidFill>
                <a:effectLst/>
                <a:uLnTx/>
                <a:uFillTx/>
                <a:latin typeface="Trebuchet MS" panose="020B0603020202020204"/>
                <a:ea typeface="+mn-ea"/>
                <a:cs typeface="+mn-cs"/>
              </a:rPr>
              <a:t>Patient Characteristics: </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Age at consent</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Sex</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Race</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ECOG PS</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Continent</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BMI</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endPar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endParaRPr>
          </a:p>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endPar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endParaRPr>
          </a:p>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endPar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endParaRPr>
          </a:p>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endPar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endParaRPr>
          </a:p>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endParaRPr kumimoji="0" lang="en-US" sz="1600" b="0" i="0" u="none" strike="noStrike" kern="1200" cap="none" spc="0" normalizeH="0" baseline="0" noProof="0" dirty="0">
              <a:ln>
                <a:noFill/>
              </a:ln>
              <a:solidFill>
                <a:srgbClr val="595454"/>
              </a:solidFill>
              <a:effectLst/>
              <a:uLnTx/>
              <a:uFillTx/>
              <a:latin typeface="Trebuchet MS" panose="020B0603020202020204"/>
              <a:ea typeface="+mn-ea"/>
              <a:cs typeface="+mn-cs"/>
            </a:endParaRPr>
          </a:p>
        </p:txBody>
      </p:sp>
      <p:sp>
        <p:nvSpPr>
          <p:cNvPr id="14" name="Content Placeholder 3"/>
          <p:cNvSpPr txBox="1">
            <a:spLocks/>
          </p:cNvSpPr>
          <p:nvPr/>
        </p:nvSpPr>
        <p:spPr>
          <a:xfrm>
            <a:off x="2749102" y="1298484"/>
            <a:ext cx="2349581" cy="4572000"/>
          </a:xfrm>
          <a:prstGeom prst="rect">
            <a:avLst/>
          </a:prstGeom>
        </p:spPr>
        <p:txBody>
          <a:bodyPr vert="horz" lIns="91440" tIns="45720" rIns="91440" bIns="45720" rtlCol="0">
            <a:normAutofit/>
          </a:bodyPr>
          <a:lstStyle>
            <a:lvl1pPr marL="0" indent="0" algn="l" defTabSz="1219170" rtl="0" eaLnBrk="1" latinLnBrk="0" hangingPunct="1">
              <a:lnSpc>
                <a:spcPct val="90000"/>
              </a:lnSpc>
              <a:spcBef>
                <a:spcPts val="800"/>
              </a:spcBef>
              <a:spcAft>
                <a:spcPts val="400"/>
              </a:spcAft>
              <a:buClr>
                <a:schemeClr val="tx2"/>
              </a:buClr>
              <a:buFont typeface="Arial" panose="020B0604020202020204" pitchFamily="34" charset="0"/>
              <a:buNone/>
              <a:defRPr sz="1600" b="0" kern="1200">
                <a:solidFill>
                  <a:schemeClr val="tx1"/>
                </a:solidFill>
                <a:latin typeface="+mn-lt"/>
                <a:ea typeface="+mn-ea"/>
                <a:cs typeface="+mn-cs"/>
              </a:defRPr>
            </a:lvl1pPr>
            <a:lvl2pPr marL="256026" indent="-256026"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2pPr>
            <a:lvl3pPr marL="755885" indent="-341367"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3pPr>
            <a:lvl4pPr marL="1182594" indent="-268217"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4pPr>
            <a:lvl5pPr marL="1609304" indent="-304792" algn="l" defTabSz="1219170" rtl="0" eaLnBrk="1" latinLnBrk="0" hangingPunct="1">
              <a:lnSpc>
                <a:spcPct val="90000"/>
              </a:lnSpc>
              <a:spcBef>
                <a:spcPts val="0"/>
              </a:spcBef>
              <a:spcAft>
                <a:spcPts val="800"/>
              </a:spcAft>
              <a:buClr>
                <a:schemeClr val="tx2"/>
              </a:buClr>
              <a:buFont typeface="Arial" panose="020B0604020202020204" pitchFamily="34" charset="0"/>
              <a:buChar char="–"/>
              <a:tabLst/>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r>
              <a:rPr kumimoji="0" lang="en-US" sz="1600" b="1" i="0" u="sng" strike="noStrike" kern="1200" cap="none" spc="0" normalizeH="0" baseline="0" noProof="0">
                <a:ln>
                  <a:noFill/>
                </a:ln>
                <a:solidFill>
                  <a:srgbClr val="FDA97D">
                    <a:lumMod val="50000"/>
                  </a:srgbClr>
                </a:solidFill>
                <a:effectLst/>
                <a:uLnTx/>
                <a:uFillTx/>
                <a:latin typeface="Trebuchet MS" panose="020B0603020202020204"/>
                <a:ea typeface="+mn-ea"/>
                <a:cs typeface="+mn-cs"/>
              </a:rPr>
              <a:t>Disease Characteristics: </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M stage</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AJCC stage</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Melanoma subtype</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Baseline tumor burden </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Liver metastases</a:t>
            </a:r>
          </a:p>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endParaRPr kumimoji="0" lang="en-US" sz="1600" b="0" i="0" u="none" strike="noStrike" kern="1200" cap="none" spc="0" normalizeH="0" baseline="0" noProof="0" dirty="0">
              <a:ln>
                <a:noFill/>
              </a:ln>
              <a:solidFill>
                <a:srgbClr val="595454"/>
              </a:solidFill>
              <a:effectLst/>
              <a:uLnTx/>
              <a:uFillTx/>
              <a:latin typeface="Trebuchet MS" panose="020B0603020202020204"/>
              <a:ea typeface="+mn-ea"/>
              <a:cs typeface="+mn-cs"/>
            </a:endParaRPr>
          </a:p>
        </p:txBody>
      </p:sp>
      <p:sp>
        <p:nvSpPr>
          <p:cNvPr id="15" name="Content Placeholder 4"/>
          <p:cNvSpPr txBox="1">
            <a:spLocks/>
          </p:cNvSpPr>
          <p:nvPr/>
        </p:nvSpPr>
        <p:spPr>
          <a:xfrm>
            <a:off x="5001309" y="1298481"/>
            <a:ext cx="2559339" cy="4572000"/>
          </a:xfrm>
          <a:prstGeom prst="rect">
            <a:avLst/>
          </a:prstGeom>
        </p:spPr>
        <p:txBody>
          <a:bodyPr vert="horz" lIns="91440" tIns="45720" rIns="91440" bIns="45720" rtlCol="0">
            <a:normAutofit/>
          </a:bodyPr>
          <a:lstStyle>
            <a:lvl1pPr marL="0" indent="0" algn="l" defTabSz="1219170" rtl="0" eaLnBrk="1" latinLnBrk="0" hangingPunct="1">
              <a:lnSpc>
                <a:spcPct val="90000"/>
              </a:lnSpc>
              <a:spcBef>
                <a:spcPts val="800"/>
              </a:spcBef>
              <a:spcAft>
                <a:spcPts val="400"/>
              </a:spcAft>
              <a:buClr>
                <a:schemeClr val="tx2"/>
              </a:buClr>
              <a:buFont typeface="Arial" panose="020B0604020202020204" pitchFamily="34" charset="0"/>
              <a:buNone/>
              <a:defRPr sz="1600" b="0" kern="1200">
                <a:solidFill>
                  <a:schemeClr val="tx1"/>
                </a:solidFill>
                <a:latin typeface="+mn-lt"/>
                <a:ea typeface="+mn-ea"/>
                <a:cs typeface="+mn-cs"/>
              </a:defRPr>
            </a:lvl1pPr>
            <a:lvl2pPr marL="256026" indent="-256026"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2pPr>
            <a:lvl3pPr marL="755885" indent="-341367"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3pPr>
            <a:lvl4pPr marL="1182594" indent="-268217"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4pPr>
            <a:lvl5pPr marL="1609304" indent="-304792" algn="l" defTabSz="1219170" rtl="0" eaLnBrk="1" latinLnBrk="0" hangingPunct="1">
              <a:lnSpc>
                <a:spcPct val="90000"/>
              </a:lnSpc>
              <a:spcBef>
                <a:spcPts val="0"/>
              </a:spcBef>
              <a:spcAft>
                <a:spcPts val="800"/>
              </a:spcAft>
              <a:buClr>
                <a:schemeClr val="tx2"/>
              </a:buClr>
              <a:buFont typeface="Arial" panose="020B0604020202020204" pitchFamily="34" charset="0"/>
              <a:buChar char="–"/>
              <a:tabLst/>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r>
              <a:rPr kumimoji="0" lang="en-US" sz="1600" b="1" i="0" u="sng" strike="noStrike" kern="1200" cap="none" spc="0" normalizeH="0" baseline="0" noProof="0">
                <a:ln>
                  <a:noFill/>
                </a:ln>
                <a:solidFill>
                  <a:srgbClr val="FDA97D">
                    <a:lumMod val="50000"/>
                  </a:srgbClr>
                </a:solidFill>
                <a:effectLst/>
                <a:uLnTx/>
                <a:uFillTx/>
                <a:latin typeface="Trebuchet MS" panose="020B0603020202020204"/>
                <a:ea typeface="+mn-ea"/>
                <a:cs typeface="+mn-cs"/>
              </a:rPr>
              <a:t>Biomarkers/Labs: </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PD-L1 expression (%)</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1" u="none" strike="noStrike" kern="1200" cap="none" spc="0" normalizeH="0" baseline="0" noProof="0">
                <a:ln>
                  <a:noFill/>
                </a:ln>
                <a:solidFill>
                  <a:srgbClr val="595454"/>
                </a:solidFill>
                <a:effectLst/>
                <a:uLnTx/>
                <a:uFillTx/>
                <a:latin typeface="Trebuchet MS" panose="020B0603020202020204"/>
                <a:ea typeface="+mn-ea"/>
                <a:cs typeface="+mn-cs"/>
              </a:rPr>
              <a:t>BRAF</a:t>
            </a: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 mutation status</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Hemoglobin level</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LDH</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Absolute lymphocyte count</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Absolute neutrophil count</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Platelet count</a:t>
            </a:r>
          </a:p>
          <a:p>
            <a:pPr marL="228594" marR="0" lvl="1"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endPar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endParaRPr>
          </a:p>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endPar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endParaRPr>
          </a:p>
        </p:txBody>
      </p:sp>
      <p:sp>
        <p:nvSpPr>
          <p:cNvPr id="16" name="Content Placeholder 6"/>
          <p:cNvSpPr txBox="1">
            <a:spLocks/>
          </p:cNvSpPr>
          <p:nvPr/>
        </p:nvSpPr>
        <p:spPr>
          <a:xfrm>
            <a:off x="7570491" y="1298481"/>
            <a:ext cx="2193771" cy="4572000"/>
          </a:xfrm>
          <a:prstGeom prst="rect">
            <a:avLst/>
          </a:prstGeom>
        </p:spPr>
        <p:txBody>
          <a:bodyPr vert="horz" lIns="91440" tIns="45720" rIns="91440" bIns="45720" rtlCol="0">
            <a:normAutofit/>
          </a:bodyPr>
          <a:lstStyle>
            <a:lvl1pPr marL="0" indent="0" algn="l" defTabSz="1219170" rtl="0" eaLnBrk="1" latinLnBrk="0" hangingPunct="1">
              <a:lnSpc>
                <a:spcPct val="90000"/>
              </a:lnSpc>
              <a:spcBef>
                <a:spcPts val="800"/>
              </a:spcBef>
              <a:spcAft>
                <a:spcPts val="400"/>
              </a:spcAft>
              <a:buClr>
                <a:schemeClr val="tx2"/>
              </a:buClr>
              <a:buFont typeface="Arial" panose="020B0604020202020204" pitchFamily="34" charset="0"/>
              <a:buNone/>
              <a:defRPr sz="1600" b="0" kern="1200">
                <a:solidFill>
                  <a:schemeClr val="tx1"/>
                </a:solidFill>
                <a:latin typeface="+mn-lt"/>
                <a:ea typeface="+mn-ea"/>
                <a:cs typeface="+mn-cs"/>
              </a:defRPr>
            </a:lvl1pPr>
            <a:lvl2pPr marL="256026" indent="-256026"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2pPr>
            <a:lvl3pPr marL="755885" indent="-341367"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3pPr>
            <a:lvl4pPr marL="1182594" indent="-268217" algn="l" defTabSz="1219170" rtl="0" eaLnBrk="1" latinLnBrk="0" hangingPunct="1">
              <a:lnSpc>
                <a:spcPct val="90000"/>
              </a:lnSpc>
              <a:spcBef>
                <a:spcPts val="0"/>
              </a:spcBef>
              <a:spcAft>
                <a:spcPts val="800"/>
              </a:spcAft>
              <a:buClr>
                <a:schemeClr val="tx2"/>
              </a:buClr>
              <a:buFont typeface="Arial" panose="020B0604020202020204" pitchFamily="34" charset="0"/>
              <a:buChar char="•"/>
              <a:defRPr sz="1600" kern="1200">
                <a:solidFill>
                  <a:schemeClr val="tx1"/>
                </a:solidFill>
                <a:latin typeface="+mn-lt"/>
                <a:ea typeface="+mn-ea"/>
                <a:cs typeface="+mn-cs"/>
              </a:defRPr>
            </a:lvl4pPr>
            <a:lvl5pPr marL="1609304" indent="-304792" algn="l" defTabSz="1219170" rtl="0" eaLnBrk="1" latinLnBrk="0" hangingPunct="1">
              <a:lnSpc>
                <a:spcPct val="90000"/>
              </a:lnSpc>
              <a:spcBef>
                <a:spcPts val="0"/>
              </a:spcBef>
              <a:spcAft>
                <a:spcPts val="800"/>
              </a:spcAft>
              <a:buClr>
                <a:schemeClr val="tx2"/>
              </a:buClr>
              <a:buFont typeface="Arial" panose="020B0604020202020204" pitchFamily="34" charset="0"/>
              <a:buChar char="–"/>
              <a:tabLst/>
              <a:defRPr sz="16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r>
              <a:rPr kumimoji="0" lang="en-US" sz="1600" b="1" i="0" u="sng" strike="noStrike" kern="1200" cap="none" spc="0" normalizeH="0" baseline="0" noProof="0">
                <a:ln>
                  <a:noFill/>
                </a:ln>
                <a:solidFill>
                  <a:srgbClr val="FDA97D">
                    <a:lumMod val="50000"/>
                  </a:srgbClr>
                </a:solidFill>
                <a:effectLst/>
                <a:uLnTx/>
                <a:uFillTx/>
                <a:latin typeface="Trebuchet MS" panose="020B0603020202020204"/>
                <a:ea typeface="+mn-ea"/>
                <a:cs typeface="+mn-cs"/>
              </a:rPr>
              <a:t>Medical History: </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Time from current diagnosis to treatment start date</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Antibiotic use within 30 days of treatment</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Antacid (PPI or H2 blocker) use within 30 days of treatment</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Prior BRAF inhibitor treatment</a:t>
            </a:r>
          </a:p>
          <a:p>
            <a:pPr marL="256026" marR="0" lvl="1" indent="-256026"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Char char="•"/>
              <a:tabLst/>
              <a:defRPr/>
            </a:pPr>
            <a:r>
              <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rPr>
              <a:t>Prior ipilimumab treatment</a:t>
            </a:r>
          </a:p>
          <a:p>
            <a:pPr marL="0" marR="0" lvl="0" indent="0" algn="l" defTabSz="1219170" rtl="0" eaLnBrk="1" fontAlgn="auto" latinLnBrk="0" hangingPunct="1">
              <a:lnSpc>
                <a:spcPct val="90000"/>
              </a:lnSpc>
              <a:spcBef>
                <a:spcPts val="0"/>
              </a:spcBef>
              <a:spcAft>
                <a:spcPts val="800"/>
              </a:spcAft>
              <a:buClr>
                <a:srgbClr val="595454"/>
              </a:buClr>
              <a:buSzTx/>
              <a:buFont typeface="Arial" panose="020B0604020202020204" pitchFamily="34" charset="0"/>
              <a:buNone/>
              <a:tabLst/>
              <a:defRPr/>
            </a:pPr>
            <a:endParaRPr kumimoji="0" lang="en-US" sz="1600" b="0" i="0" u="none" strike="noStrike" kern="1200" cap="none" spc="0" normalizeH="0" baseline="0" noProof="0">
              <a:ln>
                <a:noFill/>
              </a:ln>
              <a:solidFill>
                <a:srgbClr val="595454"/>
              </a:solidFill>
              <a:effectLst/>
              <a:uLnTx/>
              <a:uFillTx/>
              <a:latin typeface="Trebuchet MS" panose="020B0603020202020204"/>
              <a:ea typeface="+mn-ea"/>
              <a:cs typeface="+mn-cs"/>
            </a:endParaRPr>
          </a:p>
        </p:txBody>
      </p:sp>
      <p:sp>
        <p:nvSpPr>
          <p:cNvPr id="17" name="TextBox 16"/>
          <p:cNvSpPr txBox="1"/>
          <p:nvPr/>
        </p:nvSpPr>
        <p:spPr>
          <a:xfrm>
            <a:off x="9989731" y="1383163"/>
            <a:ext cx="2065727" cy="2067724"/>
          </a:xfrm>
          <a:prstGeom prst="rect">
            <a:avLst/>
          </a:prstGeom>
          <a:solidFill>
            <a:srgbClr val="FFFFFF">
              <a:lumMod val="85000"/>
            </a:srgbClr>
          </a:solidFill>
          <a:ln w="19050">
            <a:solidFill>
              <a:srgbClr val="595454"/>
            </a:solidFill>
          </a:ln>
        </p:spPr>
        <p:txBody>
          <a:bodyPr vert="horz" lIns="0" tIns="0" rIns="0" bIns="0" spcCol="301752" rtlCol="0">
            <a:normAutofit/>
          </a:bodyPr>
          <a:lstStyle>
            <a:lvl1pPr marL="228600" indent="-228600">
              <a:lnSpc>
                <a:spcPct val="100000"/>
              </a:lnSpc>
              <a:spcBef>
                <a:spcPts val="1200"/>
              </a:spcBef>
              <a:buFont typeface="Trebuchet MS" panose="020B0603020202020204" pitchFamily="34" charset="0"/>
              <a:buChar char="•"/>
              <a:defRPr sz="1600" b="1" u="sng"/>
            </a:lvl1pPr>
            <a:lvl2pPr lvl="1" indent="-228600">
              <a:lnSpc>
                <a:spcPct val="100000"/>
              </a:lnSpc>
              <a:spcBef>
                <a:spcPts val="400"/>
              </a:spcBef>
              <a:buFont typeface="Trebuchet MS" panose="020B0603020202020204" pitchFamily="34" charset="0"/>
              <a:buChar char="—"/>
              <a:defRPr sz="1600"/>
            </a:lvl2pPr>
            <a:lvl3pPr marL="685800" indent="-228600">
              <a:lnSpc>
                <a:spcPct val="100000"/>
              </a:lnSpc>
              <a:spcBef>
                <a:spcPts val="400"/>
              </a:spcBef>
              <a:buFont typeface="Trebuchet MS" panose="020B0603020202020204" pitchFamily="34" charset="0"/>
              <a:buChar char="—"/>
              <a:defRPr sz="1600"/>
            </a:lvl3pPr>
            <a:lvl4pPr marL="914400" indent="-228600">
              <a:lnSpc>
                <a:spcPct val="100000"/>
              </a:lnSpc>
              <a:spcBef>
                <a:spcPts val="400"/>
              </a:spcBef>
              <a:buFont typeface="Trebuchet MS" panose="020B0603020202020204" pitchFamily="34" charset="0"/>
              <a:buChar char="—"/>
              <a:defRPr sz="1600"/>
            </a:lvl4pPr>
            <a:lvl5pPr marL="1143000" indent="-228600">
              <a:lnSpc>
                <a:spcPct val="100000"/>
              </a:lnSpc>
              <a:spcBef>
                <a:spcPts val="400"/>
              </a:spcBef>
              <a:buFont typeface="Trebuchet MS" panose="020B0603020202020204" pitchFamily="34" charset="0"/>
              <a:buChar char="—"/>
              <a:defRPr sz="1600"/>
            </a:lvl5pPr>
            <a:lvl6pPr marL="1371600" indent="-228600">
              <a:lnSpc>
                <a:spcPct val="100000"/>
              </a:lnSpc>
              <a:spcBef>
                <a:spcPts val="400"/>
              </a:spcBef>
              <a:buFont typeface="Trebuchet MS" panose="020B0603020202020204" pitchFamily="34" charset="0"/>
              <a:buChar char="—"/>
              <a:defRPr sz="1600"/>
            </a:lvl6pPr>
            <a:lvl7pPr marL="1600200" indent="-228600">
              <a:lnSpc>
                <a:spcPct val="100000"/>
              </a:lnSpc>
              <a:spcBef>
                <a:spcPts val="400"/>
              </a:spcBef>
              <a:buFont typeface="Trebuchet MS" panose="020B0603020202020204" pitchFamily="34" charset="0"/>
              <a:buChar char="—"/>
              <a:defRPr sz="1600"/>
            </a:lvl7pPr>
            <a:lvl8pPr marL="1828800" indent="-228600">
              <a:lnSpc>
                <a:spcPct val="100000"/>
              </a:lnSpc>
              <a:spcBef>
                <a:spcPts val="400"/>
              </a:spcBef>
              <a:buFont typeface="Trebuchet MS" panose="020B0603020202020204" pitchFamily="34" charset="0"/>
              <a:buChar char="—"/>
              <a:defRPr sz="1600"/>
            </a:lvl8pPr>
            <a:lvl9pPr marL="2057400" indent="-228600">
              <a:lnSpc>
                <a:spcPct val="100000"/>
              </a:lnSpc>
              <a:spcBef>
                <a:spcPts val="400"/>
              </a:spcBef>
              <a:buFont typeface="Trebuchet MS" panose="020B0603020202020204" pitchFamily="34" charset="0"/>
              <a:buChar char="—"/>
              <a:defRPr sz="1600"/>
            </a:lvl9pPr>
          </a:lstStyle>
          <a:p>
            <a:pPr marL="0" marR="0" lvl="0" indent="0" defTabSz="1219170" eaLnBrk="1" fontAlgn="auto" latinLnBrk="0" hangingPunct="1">
              <a:lnSpc>
                <a:spcPct val="90000"/>
              </a:lnSpc>
              <a:spcBef>
                <a:spcPts val="0"/>
              </a:spcBef>
              <a:spcAft>
                <a:spcPts val="800"/>
              </a:spcAft>
              <a:buClr>
                <a:srgbClr val="595454"/>
              </a:buClr>
              <a:buSzTx/>
              <a:buFont typeface="Trebuchet MS" panose="020B0603020202020204" pitchFamily="34" charset="0"/>
              <a:buNone/>
              <a:tabLst/>
              <a:defRPr/>
            </a:pPr>
            <a:r>
              <a:rPr kumimoji="0" lang="en-US" sz="1600" b="1" i="0" u="sng" strike="noStrike" kern="0" cap="none" spc="0" normalizeH="0" baseline="0" noProof="0" dirty="0">
                <a:ln>
                  <a:noFill/>
                </a:ln>
                <a:solidFill>
                  <a:srgbClr val="FFFFFF">
                    <a:lumMod val="50000"/>
                  </a:srgbClr>
                </a:solidFill>
                <a:effectLst/>
                <a:uLnTx/>
                <a:uFillTx/>
              </a:rPr>
              <a:t>TM/IPS Analysis Only</a:t>
            </a:r>
          </a:p>
          <a:p>
            <a:pPr marL="457189" marR="0" lvl="1" indent="-228594" defTabSz="914377" eaLnBrk="1" fontAlgn="auto" latinLnBrk="0" hangingPunct="1">
              <a:lnSpc>
                <a:spcPct val="100000"/>
              </a:lnSpc>
              <a:spcBef>
                <a:spcPts val="0"/>
              </a:spcBef>
              <a:spcAft>
                <a:spcPts val="800"/>
              </a:spcAft>
              <a:buClrTx/>
              <a:buSzTx/>
              <a:buFont typeface="Trebuchet MS" panose="020B0603020202020204" pitchFamily="34" charset="0"/>
              <a:buChar char="—"/>
              <a:tabLst/>
              <a:defRPr/>
            </a:pPr>
            <a:r>
              <a:rPr kumimoji="0" lang="en-US" sz="1600" b="0" i="0" u="none" strike="noStrike" kern="0" cap="none" spc="0" normalizeH="0" baseline="0" noProof="0" dirty="0">
                <a:ln>
                  <a:noFill/>
                </a:ln>
                <a:solidFill>
                  <a:srgbClr val="FFFFFF">
                    <a:lumMod val="50000"/>
                  </a:srgbClr>
                </a:solidFill>
                <a:effectLst/>
                <a:uLnTx/>
                <a:uFillTx/>
              </a:rPr>
              <a:t>TMB</a:t>
            </a:r>
          </a:p>
          <a:p>
            <a:pPr marL="457189" marR="0" lvl="1" indent="-228594" defTabSz="914377" eaLnBrk="1" fontAlgn="auto" latinLnBrk="0" hangingPunct="1">
              <a:lnSpc>
                <a:spcPct val="100000"/>
              </a:lnSpc>
              <a:spcBef>
                <a:spcPts val="0"/>
              </a:spcBef>
              <a:spcAft>
                <a:spcPts val="800"/>
              </a:spcAft>
              <a:buClrTx/>
              <a:buSzTx/>
              <a:buFont typeface="Trebuchet MS" panose="020B0603020202020204" pitchFamily="34" charset="0"/>
              <a:buChar char="—"/>
              <a:tabLst/>
              <a:defRPr/>
            </a:pPr>
            <a:r>
              <a:rPr kumimoji="0" lang="en-US" sz="1600" b="0" i="0" u="none" strike="noStrike" kern="0" cap="none" spc="0" normalizeH="0" baseline="0" noProof="0" dirty="0">
                <a:ln>
                  <a:noFill/>
                </a:ln>
                <a:solidFill>
                  <a:srgbClr val="FFFFFF">
                    <a:lumMod val="50000"/>
                  </a:srgbClr>
                </a:solidFill>
                <a:effectLst/>
                <a:uLnTx/>
                <a:uFillTx/>
              </a:rPr>
              <a:t>CD8 IHC</a:t>
            </a:r>
          </a:p>
          <a:p>
            <a:pPr marL="457189" marR="0" lvl="1" indent="-228594" defTabSz="914377" eaLnBrk="1" fontAlgn="auto" latinLnBrk="0" hangingPunct="1">
              <a:lnSpc>
                <a:spcPct val="100000"/>
              </a:lnSpc>
              <a:spcBef>
                <a:spcPts val="0"/>
              </a:spcBef>
              <a:spcAft>
                <a:spcPts val="800"/>
              </a:spcAft>
              <a:buClrTx/>
              <a:buSzTx/>
              <a:buFont typeface="Trebuchet MS" panose="020B0603020202020204" pitchFamily="34" charset="0"/>
              <a:buChar char="—"/>
              <a:tabLst/>
              <a:defRPr/>
            </a:pPr>
            <a:r>
              <a:rPr kumimoji="0" lang="en-US" sz="1600" b="0" i="0" u="none" strike="noStrike" kern="0" cap="none" spc="0" normalizeH="0" baseline="0" noProof="0" dirty="0">
                <a:ln>
                  <a:noFill/>
                </a:ln>
                <a:solidFill>
                  <a:srgbClr val="FFFFFF">
                    <a:lumMod val="50000"/>
                  </a:srgbClr>
                </a:solidFill>
                <a:effectLst/>
                <a:uLnTx/>
                <a:uFillTx/>
              </a:rPr>
              <a:t>Gene expression (RNAseq)</a:t>
            </a:r>
          </a:p>
          <a:p>
            <a:pPr marL="228594" marR="0" lvl="0" indent="-228594" defTabSz="914377" eaLnBrk="1" fontAlgn="auto" latinLnBrk="0" hangingPunct="1">
              <a:lnSpc>
                <a:spcPct val="100000"/>
              </a:lnSpc>
              <a:spcBef>
                <a:spcPts val="0"/>
              </a:spcBef>
              <a:spcAft>
                <a:spcPts val="800"/>
              </a:spcAft>
              <a:buClrTx/>
              <a:buSzTx/>
              <a:buFont typeface="Trebuchet MS" panose="020B0603020202020204" pitchFamily="34" charset="0"/>
              <a:buChar char="•"/>
              <a:tabLst/>
              <a:defRPr/>
            </a:pPr>
            <a:endParaRPr kumimoji="0" lang="en-US" sz="1600" b="1" i="0" u="sng" strike="noStrike" kern="0" cap="none" spc="0" normalizeH="0" baseline="0" noProof="0" dirty="0">
              <a:ln>
                <a:noFill/>
              </a:ln>
              <a:solidFill>
                <a:srgbClr val="FFFFFF">
                  <a:lumMod val="50000"/>
                </a:srgbClr>
              </a:solidFill>
              <a:effectLst/>
              <a:uLnTx/>
              <a:uFillTx/>
            </a:endParaRPr>
          </a:p>
        </p:txBody>
      </p:sp>
    </p:spTree>
    <p:extLst>
      <p:ext uri="{BB962C8B-B14F-4D97-AF65-F5344CB8AC3E}">
        <p14:creationId xmlns:p14="http://schemas.microsoft.com/office/powerpoint/2010/main" val="248365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Methodology Challenges</a:t>
            </a:r>
          </a:p>
        </p:txBody>
      </p:sp>
      <p:sp>
        <p:nvSpPr>
          <p:cNvPr id="3" name="Content Placeholder 2"/>
          <p:cNvSpPr>
            <a:spLocks noGrp="1"/>
          </p:cNvSpPr>
          <p:nvPr>
            <p:ph idx="1"/>
          </p:nvPr>
        </p:nvSpPr>
        <p:spPr/>
        <p:txBody>
          <a:bodyPr/>
          <a:lstStyle/>
          <a:p>
            <a:pPr marL="457200" indent="-457200">
              <a:buFont typeface="+mj-lt"/>
              <a:buAutoNum type="arabicPeriod"/>
            </a:pPr>
            <a:r>
              <a:rPr lang="en-US" dirty="0"/>
              <a:t>Missing data</a:t>
            </a:r>
          </a:p>
          <a:p>
            <a:pPr marL="457200" indent="-457200">
              <a:buFont typeface="+mj-lt"/>
              <a:buAutoNum type="arabicPeriod"/>
            </a:pPr>
            <a:r>
              <a:rPr lang="en-US" dirty="0"/>
              <a:t>Imputations with “block missing” (certain covariates were missing from complete trials)</a:t>
            </a:r>
          </a:p>
          <a:p>
            <a:pPr marL="457200" indent="-457200">
              <a:buFont typeface="+mj-lt"/>
              <a:buAutoNum type="arabicPeriod"/>
            </a:pPr>
            <a:r>
              <a:rPr lang="en-US" dirty="0"/>
              <a:t>Combining imputation with validation</a:t>
            </a:r>
          </a:p>
          <a:p>
            <a:pPr marL="457200" indent="-457200">
              <a:buFont typeface="+mj-lt"/>
              <a:buAutoNum type="arabicPeriod"/>
            </a:pPr>
            <a:r>
              <a:rPr lang="en-US" dirty="0"/>
              <a:t>“Trial” effect</a:t>
            </a:r>
          </a:p>
          <a:p>
            <a:pPr marL="457200" indent="-457200">
              <a:buFont typeface="+mj-lt"/>
              <a:buAutoNum type="arabicPeriod"/>
            </a:pPr>
            <a:r>
              <a:rPr lang="en-US" dirty="0"/>
              <a:t>Comparing multiple modeling approaches</a:t>
            </a:r>
          </a:p>
          <a:p>
            <a:pPr marL="4572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B58DE5F1-E0F9-4CCA-92B7-7A6FC4DFEE14}"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9266" y="2297263"/>
            <a:ext cx="5350479" cy="4246412"/>
          </a:xfrm>
          <a:prstGeom prst="rect">
            <a:avLst/>
          </a:prstGeom>
        </p:spPr>
      </p:pic>
      <p:sp>
        <p:nvSpPr>
          <p:cNvPr id="6" name="TextBox 5"/>
          <p:cNvSpPr txBox="1"/>
          <p:nvPr/>
        </p:nvSpPr>
        <p:spPr>
          <a:xfrm>
            <a:off x="8380071" y="3132880"/>
            <a:ext cx="2237772" cy="1334947"/>
          </a:xfrm>
          <a:prstGeom prst="rect">
            <a:avLst/>
          </a:prstGeom>
          <a:noFill/>
          <a:ln>
            <a:solidFill>
              <a:schemeClr val="tx1"/>
            </a:solidFill>
          </a:ln>
        </p:spPr>
        <p:txBody>
          <a:bodyPr wrap="square" lIns="0" tIns="0" rIns="0" bIns="0" rtlCol="0">
            <a:noAutofit/>
          </a:bodyPr>
          <a:lstStyle/>
          <a:p>
            <a:pPr>
              <a:lnSpc>
                <a:spcPct val="100000"/>
              </a:lnSpc>
              <a:spcBef>
                <a:spcPts val="1200"/>
              </a:spcBef>
              <a:buSzPct val="100000"/>
            </a:pPr>
            <a:r>
              <a:rPr lang="en-US" sz="2000" dirty="0"/>
              <a:t>N = 1638</a:t>
            </a:r>
          </a:p>
          <a:p>
            <a:pPr>
              <a:lnSpc>
                <a:spcPct val="100000"/>
              </a:lnSpc>
              <a:spcBef>
                <a:spcPts val="1200"/>
              </a:spcBef>
              <a:buSzPct val="100000"/>
            </a:pPr>
            <a:r>
              <a:rPr lang="en-US" sz="2000" dirty="0"/>
              <a:t>9 Clinical Trials</a:t>
            </a:r>
          </a:p>
          <a:p>
            <a:pPr>
              <a:lnSpc>
                <a:spcPct val="100000"/>
              </a:lnSpc>
              <a:spcBef>
                <a:spcPts val="1200"/>
              </a:spcBef>
              <a:buSzPct val="100000"/>
            </a:pPr>
            <a:r>
              <a:rPr lang="en-US" sz="2000" dirty="0"/>
              <a:t>4 Treatment Arms</a:t>
            </a:r>
          </a:p>
        </p:txBody>
      </p:sp>
    </p:spTree>
    <p:extLst>
      <p:ext uri="{BB962C8B-B14F-4D97-AF65-F5344CB8AC3E}">
        <p14:creationId xmlns:p14="http://schemas.microsoft.com/office/powerpoint/2010/main" val="252106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Outline</a:t>
            </a:r>
          </a:p>
        </p:txBody>
      </p:sp>
      <p:sp>
        <p:nvSpPr>
          <p:cNvPr id="3" name="Content Placeholder 2"/>
          <p:cNvSpPr>
            <a:spLocks noGrp="1"/>
          </p:cNvSpPr>
          <p:nvPr>
            <p:ph idx="1"/>
          </p:nvPr>
        </p:nvSpPr>
        <p:spPr>
          <a:xfrm>
            <a:off x="319462" y="1018185"/>
            <a:ext cx="11460480" cy="5350810"/>
          </a:xfrm>
        </p:spPr>
        <p:txBody>
          <a:bodyPr/>
          <a:lstStyle/>
          <a:p>
            <a:r>
              <a:rPr lang="en-US" dirty="0"/>
              <a:t>Two Imputation Approaches Evaluated</a:t>
            </a:r>
          </a:p>
          <a:p>
            <a:pPr lvl="1"/>
            <a:r>
              <a:rPr lang="en-US" dirty="0"/>
              <a:t>Multiply imputed 32 datasets followed by resampling.</a:t>
            </a:r>
          </a:p>
          <a:p>
            <a:pPr lvl="1"/>
            <a:r>
              <a:rPr lang="en-US" dirty="0"/>
              <a:t>Single imputation within resampling.</a:t>
            </a:r>
          </a:p>
          <a:p>
            <a:r>
              <a:rPr lang="en-US" dirty="0"/>
              <a:t>Performed many modeling techniques</a:t>
            </a:r>
          </a:p>
          <a:p>
            <a:pPr lvl="1"/>
            <a:r>
              <a:rPr lang="en-US" dirty="0"/>
              <a:t>Frequentist and Bayesian logistic regression, penalized logistic regression, machine learning (Gradient Boosting Machines, Random Forests)</a:t>
            </a:r>
          </a:p>
          <a:p>
            <a:r>
              <a:rPr lang="en-US" dirty="0"/>
              <a:t>Perform internal validation on each approach</a:t>
            </a:r>
          </a:p>
          <a:p>
            <a:pPr lvl="1"/>
            <a:r>
              <a:rPr lang="en-US" dirty="0"/>
              <a:t>Optimism-corrected bootstrap</a:t>
            </a:r>
          </a:p>
          <a:p>
            <a:pPr lvl="1"/>
            <a:r>
              <a:rPr lang="en-US" dirty="0"/>
              <a:t>Nested, Repeated CV</a:t>
            </a:r>
          </a:p>
          <a:p>
            <a:pPr lvl="1"/>
            <a:r>
              <a:rPr lang="en-US" dirty="0"/>
              <a:t>Internal-External CV</a:t>
            </a:r>
          </a:p>
          <a:p>
            <a:r>
              <a:rPr lang="en-US" dirty="0"/>
              <a:t>Compare predictions and performance metrics of each approach</a:t>
            </a:r>
          </a:p>
          <a:p>
            <a:pPr lvl="1"/>
            <a:r>
              <a:rPr lang="en-US" dirty="0"/>
              <a:t>Prediction Matrix</a:t>
            </a:r>
          </a:p>
          <a:p>
            <a:pPr lvl="1"/>
            <a:r>
              <a:rPr lang="en-US" dirty="0"/>
              <a:t>R2, AUC</a:t>
            </a:r>
          </a:p>
          <a:p>
            <a:r>
              <a:rPr lang="en-US" dirty="0"/>
              <a:t>Produce appropriate visualizations</a:t>
            </a:r>
          </a:p>
        </p:txBody>
      </p:sp>
      <p:sp>
        <p:nvSpPr>
          <p:cNvPr id="4" name="Slide Number Placeholder 3"/>
          <p:cNvSpPr>
            <a:spLocks noGrp="1"/>
          </p:cNvSpPr>
          <p:nvPr>
            <p:ph type="sldNum" sz="quarter" idx="12"/>
          </p:nvPr>
        </p:nvSpPr>
        <p:spPr/>
        <p:txBody>
          <a:bodyPr/>
          <a:lstStyle/>
          <a:p>
            <a:fld id="{B58DE5F1-E0F9-4CCA-92B7-7A6FC4DFEE14}" type="slidenum">
              <a:rPr lang="en-US" smtClean="0"/>
              <a:t>6</a:t>
            </a:fld>
            <a:endParaRPr lang="en-US"/>
          </a:p>
        </p:txBody>
      </p:sp>
      <p:sp>
        <p:nvSpPr>
          <p:cNvPr id="5" name="TextBox 4"/>
          <p:cNvSpPr txBox="1"/>
          <p:nvPr/>
        </p:nvSpPr>
        <p:spPr>
          <a:xfrm>
            <a:off x="8442542" y="4597052"/>
            <a:ext cx="914400" cy="914400"/>
          </a:xfrm>
          <a:prstGeom prst="rect">
            <a:avLst/>
          </a:prstGeom>
          <a:noFill/>
        </p:spPr>
        <p:txBody>
          <a:bodyPr wrap="none" lIns="0" tIns="0" rIns="0" bIns="0" rtlCol="0">
            <a:noAutofit/>
          </a:bodyPr>
          <a:lstStyle/>
          <a:p>
            <a:pPr marL="228600" indent="-228600">
              <a:lnSpc>
                <a:spcPct val="100000"/>
              </a:lnSpc>
              <a:spcBef>
                <a:spcPts val="1200"/>
              </a:spcBef>
              <a:buSzPct val="100000"/>
              <a:buFont typeface="Trebuchet MS"/>
              <a:buChar char="•"/>
            </a:pPr>
            <a:endParaRPr lang="en-US" sz="2000" dirty="0"/>
          </a:p>
        </p:txBody>
      </p:sp>
    </p:spTree>
    <p:extLst>
      <p:ext uri="{BB962C8B-B14F-4D97-AF65-F5344CB8AC3E}">
        <p14:creationId xmlns:p14="http://schemas.microsoft.com/office/powerpoint/2010/main" val="222680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eXtreme</a:t>
            </a:r>
            <a:r>
              <a:rPr lang="en-US" dirty="0"/>
              <a:t> Gradient Boosting (</a:t>
            </a:r>
            <a:r>
              <a:rPr lang="en-US" dirty="0" err="1"/>
              <a:t>XGBoost</a:t>
            </a:r>
            <a:r>
              <a:rPr lang="en-US" dirty="0"/>
              <a:t>)</a:t>
            </a:r>
          </a:p>
        </p:txBody>
      </p:sp>
      <p:sp>
        <p:nvSpPr>
          <p:cNvPr id="3" name="Content Placeholder 2"/>
          <p:cNvSpPr>
            <a:spLocks noGrp="1"/>
          </p:cNvSpPr>
          <p:nvPr>
            <p:ph idx="1"/>
          </p:nvPr>
        </p:nvSpPr>
        <p:spPr>
          <a:xfrm>
            <a:off x="109946" y="1122789"/>
            <a:ext cx="11556274" cy="4572000"/>
          </a:xfrm>
        </p:spPr>
        <p:txBody>
          <a:bodyPr/>
          <a:lstStyle/>
          <a:p>
            <a:pPr marL="457200" indent="-457200">
              <a:buFont typeface="+mj-lt"/>
              <a:buAutoNum type="arabicPeriod"/>
            </a:pPr>
            <a:r>
              <a:rPr lang="en-US" dirty="0"/>
              <a:t>An ensemble based statistical learning method in which small classification trees are sequentially fit to the data.</a:t>
            </a:r>
          </a:p>
          <a:p>
            <a:pPr marL="457200" indent="-457200">
              <a:buFont typeface="+mj-lt"/>
              <a:buAutoNum type="arabicPeriod"/>
            </a:pPr>
            <a:r>
              <a:rPr lang="en-US" dirty="0"/>
              <a:t>Each iteration of tree growth uses information of the previously fit trees, by fit to the residuals of ensemble of previously fit trees.</a:t>
            </a:r>
          </a:p>
          <a:p>
            <a:pPr marL="457200" indent="-457200">
              <a:buFont typeface="+mj-lt"/>
              <a:buAutoNum type="arabicPeriod"/>
            </a:pPr>
            <a:r>
              <a:rPr lang="en-US" dirty="0"/>
              <a:t>Multiple hyper-parameters tuned via a comprehensive grid search, within the resampling.</a:t>
            </a:r>
          </a:p>
          <a:p>
            <a:pPr lvl="2"/>
            <a:r>
              <a:rPr lang="en-US" sz="1400" dirty="0"/>
              <a:t>Number of trees</a:t>
            </a:r>
          </a:p>
          <a:p>
            <a:pPr lvl="2"/>
            <a:r>
              <a:rPr lang="en-US" sz="1400" dirty="0"/>
              <a:t>Tree depth</a:t>
            </a:r>
          </a:p>
          <a:p>
            <a:pPr lvl="2"/>
            <a:r>
              <a:rPr lang="en-US" sz="1400" dirty="0"/>
              <a:t>Number of variables to grow tree at each iteration</a:t>
            </a:r>
          </a:p>
          <a:p>
            <a:pPr lvl="2"/>
            <a:r>
              <a:rPr lang="en-US" sz="1400" dirty="0"/>
              <a:t>Number of patients to use to grow tree at each iteration</a:t>
            </a:r>
          </a:p>
          <a:p>
            <a:pPr lvl="2"/>
            <a:r>
              <a:rPr lang="en-US" sz="1400" dirty="0"/>
              <a:t>Eta: Shrinkage parameter which shrinks the feature weights to make the boosting process more conservative.</a:t>
            </a:r>
          </a:p>
          <a:p>
            <a:pPr lvl="2"/>
            <a:r>
              <a:rPr lang="en-US" sz="1400" dirty="0"/>
              <a:t>Gamma: Minimum loss reduction required to make a further partition on a leaf node of the tree.</a:t>
            </a:r>
          </a:p>
          <a:p>
            <a:pPr marL="457200" lvl="2" indent="0">
              <a:buNone/>
            </a:pPr>
            <a:endParaRPr lang="en-US" sz="1400" dirty="0"/>
          </a:p>
          <a:p>
            <a:pPr marL="228600" lvl="1" indent="0">
              <a:buNone/>
            </a:pPr>
            <a:endParaRPr lang="en-US" baseline="30000" dirty="0"/>
          </a:p>
          <a:p>
            <a:pPr marL="4572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B58DE5F1-E0F9-4CCA-92B7-7A6FC4DFEE14}" type="slidenum">
              <a:rPr lang="en-US" smtClean="0"/>
              <a:t>7</a:t>
            </a:fld>
            <a:endParaRPr lang="en-US"/>
          </a:p>
        </p:txBody>
      </p:sp>
    </p:spTree>
    <p:extLst>
      <p:ext uri="{BB962C8B-B14F-4D97-AF65-F5344CB8AC3E}">
        <p14:creationId xmlns:p14="http://schemas.microsoft.com/office/powerpoint/2010/main" val="213890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Content Placeholder 2"/>
          <p:cNvSpPr>
            <a:spLocks noGrp="1"/>
          </p:cNvSpPr>
          <p:nvPr>
            <p:ph idx="1"/>
          </p:nvPr>
        </p:nvSpPr>
        <p:spPr>
          <a:xfrm>
            <a:off x="109946" y="1122789"/>
            <a:ext cx="11556274" cy="4572000"/>
          </a:xfrm>
        </p:spPr>
        <p:txBody>
          <a:bodyPr/>
          <a:lstStyle/>
          <a:p>
            <a:pPr marL="457200" indent="-457200">
              <a:buFont typeface="+mj-lt"/>
              <a:buAutoNum type="arabicPeriod"/>
            </a:pPr>
            <a:r>
              <a:rPr lang="en-US" dirty="0"/>
              <a:t>Redundancy analysis</a:t>
            </a:r>
          </a:p>
          <a:p>
            <a:pPr lvl="1"/>
            <a:r>
              <a:rPr lang="en-US" dirty="0"/>
              <a:t>See if any candidate predictor can be well predicted from other candidate predictors</a:t>
            </a:r>
          </a:p>
          <a:p>
            <a:pPr marL="457200" indent="-457200">
              <a:buFont typeface="+mj-lt"/>
              <a:buAutoNum type="arabicPeriod"/>
            </a:pPr>
            <a:r>
              <a:rPr lang="en-US" dirty="0"/>
              <a:t>Estimate degrees of freedom you can afford to spend in model</a:t>
            </a:r>
          </a:p>
          <a:p>
            <a:pPr lvl="1"/>
            <a:r>
              <a:rPr lang="en-US" dirty="0"/>
              <a:t>Approximate rule of thumb</a:t>
            </a:r>
            <a:r>
              <a:rPr lang="en-US" baseline="30000" dirty="0"/>
              <a:t>1</a:t>
            </a:r>
            <a:r>
              <a:rPr lang="en-US" dirty="0"/>
              <a:t>: One degree of freedom for every 10-15 “effective” samples in your model</a:t>
            </a:r>
          </a:p>
          <a:p>
            <a:pPr lvl="2"/>
            <a:r>
              <a:rPr lang="en-US" dirty="0"/>
              <a:t>Effective samples = min(∑Y = 0, ∑Y = 1)</a:t>
            </a:r>
            <a:endParaRPr lang="he-IL" dirty="0"/>
          </a:p>
          <a:p>
            <a:pPr lvl="2"/>
            <a:r>
              <a:rPr lang="en-US" dirty="0"/>
              <a:t>Multiple Imputation yields smaller effective sample size than if data were truly complete (but still larger than complete case analysis!)</a:t>
            </a:r>
          </a:p>
          <a:p>
            <a:pPr lvl="2"/>
            <a:r>
              <a:rPr lang="en-US" dirty="0"/>
              <a:t>Shrinkage helps</a:t>
            </a:r>
          </a:p>
          <a:p>
            <a:pPr lvl="1"/>
            <a:r>
              <a:rPr lang="en-US" dirty="0"/>
              <a:t>More rigorous estimation: van </a:t>
            </a:r>
            <a:r>
              <a:rPr lang="en-US" dirty="0" err="1"/>
              <a:t>Houwelington</a:t>
            </a:r>
            <a:r>
              <a:rPr lang="en-US" dirty="0"/>
              <a:t> and le Cessie</a:t>
            </a:r>
            <a:r>
              <a:rPr lang="en-US" baseline="30000" dirty="0"/>
              <a:t>1, 2 </a:t>
            </a:r>
            <a:r>
              <a:rPr lang="en-US" dirty="0"/>
              <a:t>shrinkage estimate</a:t>
            </a:r>
          </a:p>
          <a:p>
            <a:pPr lvl="1"/>
            <a:endParaRPr lang="en-US" dirty="0"/>
          </a:p>
          <a:p>
            <a:pPr marL="228600" lvl="1" indent="0">
              <a:buNone/>
            </a:pPr>
            <a:r>
              <a:rPr lang="en-US" baseline="30000" dirty="0"/>
              <a:t>1 </a:t>
            </a:r>
            <a:r>
              <a:rPr lang="en-US" dirty="0"/>
              <a:t>J.C. van </a:t>
            </a:r>
            <a:r>
              <a:rPr lang="en-US" dirty="0" err="1"/>
              <a:t>Houwelington</a:t>
            </a:r>
            <a:r>
              <a:rPr lang="en-US" dirty="0"/>
              <a:t> and S. le </a:t>
            </a:r>
            <a:r>
              <a:rPr lang="en-US" dirty="0" err="1"/>
              <a:t>Cessie</a:t>
            </a:r>
            <a:r>
              <a:rPr lang="en-US" dirty="0"/>
              <a:t>. Predictive value of statistical models. </a:t>
            </a:r>
            <a:r>
              <a:rPr lang="en-US" i="1" dirty="0"/>
              <a:t>Stat Med, 9:1303-1325, 1990.</a:t>
            </a:r>
          </a:p>
          <a:p>
            <a:pPr marL="228600" lvl="1" indent="0">
              <a:buNone/>
            </a:pPr>
            <a:r>
              <a:rPr lang="en-US" baseline="30000" dirty="0"/>
              <a:t>2</a:t>
            </a:r>
            <a:r>
              <a:rPr lang="en-US" dirty="0"/>
              <a:t> </a:t>
            </a:r>
            <a:r>
              <a:rPr lang="en-US" i="1" dirty="0"/>
              <a:t>Regression Modeling Strategies</a:t>
            </a:r>
            <a:r>
              <a:rPr lang="en-US" dirty="0"/>
              <a:t>, Frank Harrell.</a:t>
            </a:r>
            <a:endParaRPr lang="en-US" baseline="30000" dirty="0"/>
          </a:p>
          <a:p>
            <a:pPr marL="228600" lvl="1" indent="0">
              <a:buNone/>
            </a:pPr>
            <a:endParaRPr lang="en-US" baseline="30000" dirty="0"/>
          </a:p>
          <a:p>
            <a:pPr marL="4572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B58DE5F1-E0F9-4CCA-92B7-7A6FC4DFEE14}" type="slidenum">
              <a:rPr lang="en-US" smtClean="0"/>
              <a:t>8</a:t>
            </a:fld>
            <a:endParaRPr lang="en-US"/>
          </a:p>
        </p:txBody>
      </p:sp>
    </p:spTree>
    <p:extLst>
      <p:ext uri="{BB962C8B-B14F-4D97-AF65-F5344CB8AC3E}">
        <p14:creationId xmlns:p14="http://schemas.microsoft.com/office/powerpoint/2010/main" val="161649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(cont.)</a:t>
            </a:r>
          </a:p>
        </p:txBody>
      </p:sp>
      <p:sp>
        <p:nvSpPr>
          <p:cNvPr id="3" name="Content Placeholder 2"/>
          <p:cNvSpPr>
            <a:spLocks noGrp="1"/>
          </p:cNvSpPr>
          <p:nvPr>
            <p:ph idx="1"/>
          </p:nvPr>
        </p:nvSpPr>
        <p:spPr>
          <a:xfrm>
            <a:off x="205740" y="1075695"/>
            <a:ext cx="11460480" cy="4572000"/>
          </a:xfrm>
        </p:spPr>
        <p:txBody>
          <a:bodyPr/>
          <a:lstStyle/>
          <a:p>
            <a:pPr marL="0" indent="0">
              <a:buNone/>
            </a:pPr>
            <a:r>
              <a:rPr lang="en-US" dirty="0"/>
              <a:t>3. Figure out how best to spend degrees of freedom</a:t>
            </a:r>
          </a:p>
          <a:p>
            <a:pPr lvl="1">
              <a:buFontTx/>
              <a:buChar char="-"/>
            </a:pPr>
            <a:r>
              <a:rPr lang="en-US" dirty="0"/>
              <a:t>Run saturated model (allowing non-linear relationship for all continuous markers) to determine which terms to allow non-linearity in reduced model</a:t>
            </a:r>
          </a:p>
          <a:p>
            <a:pPr lvl="2">
              <a:buFontTx/>
              <a:buChar char="-"/>
            </a:pPr>
            <a:r>
              <a:rPr lang="en-US" dirty="0"/>
              <a:t>Apply cubic splines to terms with stronger associations</a:t>
            </a:r>
          </a:p>
          <a:p>
            <a:pPr lvl="2">
              <a:buFontTx/>
              <a:buChar char="-"/>
            </a:pPr>
            <a:r>
              <a:rPr lang="en-US" dirty="0"/>
              <a:t>DON’T test for non-linearity</a:t>
            </a:r>
          </a:p>
          <a:p>
            <a:pPr lvl="2">
              <a:buFontTx/>
              <a:buChar char="-"/>
            </a:pPr>
            <a:r>
              <a:rPr lang="en-US" dirty="0"/>
              <a:t>DON’T plot relationships</a:t>
            </a:r>
          </a:p>
          <a:p>
            <a:pPr marL="0" indent="0">
              <a:buNone/>
            </a:pPr>
            <a:r>
              <a:rPr lang="en-US" i="1" dirty="0">
                <a:solidFill>
                  <a:schemeClr val="tx2">
                    <a:lumMod val="60000"/>
                    <a:lumOff val="40000"/>
                  </a:schemeClr>
                </a:solidFill>
              </a:rPr>
              <a:t>4. Explore interactions</a:t>
            </a:r>
          </a:p>
          <a:p>
            <a:pPr lvl="1">
              <a:buFontTx/>
              <a:buChar char="-"/>
            </a:pPr>
            <a:r>
              <a:rPr lang="en-US" i="1" dirty="0">
                <a:solidFill>
                  <a:schemeClr val="tx2">
                    <a:lumMod val="60000"/>
                    <a:lumOff val="40000"/>
                  </a:schemeClr>
                </a:solidFill>
              </a:rPr>
              <a:t>Allow for interactions between candidate variables and treatment</a:t>
            </a:r>
          </a:p>
          <a:p>
            <a:pPr lvl="1">
              <a:buFontTx/>
              <a:buChar char="-"/>
            </a:pPr>
            <a:r>
              <a:rPr lang="en-US" i="1" dirty="0">
                <a:solidFill>
                  <a:schemeClr val="tx2">
                    <a:lumMod val="60000"/>
                    <a:lumOff val="40000"/>
                  </a:schemeClr>
                </a:solidFill>
              </a:rPr>
              <a:t>Perform “chunk test” (LRT) on all candidate variables simultaneously to see if interactions are worthwhile</a:t>
            </a:r>
          </a:p>
          <a:p>
            <a:pPr marL="0" indent="0">
              <a:buNone/>
            </a:pPr>
            <a:r>
              <a:rPr lang="en-US" dirty="0"/>
              <a:t>5. Run “reduced” model</a:t>
            </a:r>
          </a:p>
          <a:p>
            <a:pPr marL="0" indent="0">
              <a:buNone/>
            </a:pPr>
            <a:r>
              <a:rPr lang="en-US" dirty="0"/>
              <a:t>6. Visualize the results</a:t>
            </a:r>
          </a:p>
        </p:txBody>
      </p:sp>
      <p:sp>
        <p:nvSpPr>
          <p:cNvPr id="4" name="Slide Number Placeholder 3"/>
          <p:cNvSpPr>
            <a:spLocks noGrp="1"/>
          </p:cNvSpPr>
          <p:nvPr>
            <p:ph type="sldNum" sz="quarter" idx="12"/>
          </p:nvPr>
        </p:nvSpPr>
        <p:spPr/>
        <p:txBody>
          <a:bodyPr/>
          <a:lstStyle/>
          <a:p>
            <a:fld id="{B58DE5F1-E0F9-4CCA-92B7-7A6FC4DFEE14}" type="slidenum">
              <a:rPr lang="en-US" smtClean="0"/>
              <a:t>9</a:t>
            </a:fld>
            <a:endParaRPr lang="en-US"/>
          </a:p>
        </p:txBody>
      </p:sp>
    </p:spTree>
    <p:extLst>
      <p:ext uri="{BB962C8B-B14F-4D97-AF65-F5344CB8AC3E}">
        <p14:creationId xmlns:p14="http://schemas.microsoft.com/office/powerpoint/2010/main" val="415982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f93JyiBqTkKYE_NrBjRlpQ"/>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ristol Myers Squibb">
  <a:themeElements>
    <a:clrScheme name="Bristol Myers Squibb Colors">
      <a:dk1>
        <a:srgbClr val="595454"/>
      </a:dk1>
      <a:lt1>
        <a:srgbClr val="FFFFFF"/>
      </a:lt1>
      <a:dk2>
        <a:srgbClr val="595454"/>
      </a:dk2>
      <a:lt2>
        <a:srgbClr val="EEE7E7"/>
      </a:lt2>
      <a:accent1>
        <a:srgbClr val="595454"/>
      </a:accent1>
      <a:accent2>
        <a:srgbClr val="FFD186"/>
      </a:accent2>
      <a:accent3>
        <a:srgbClr val="59FFB9"/>
      </a:accent3>
      <a:accent4>
        <a:srgbClr val="A69F9F"/>
      </a:accent4>
      <a:accent5>
        <a:srgbClr val="33D6F1"/>
      </a:accent5>
      <a:accent6>
        <a:srgbClr val="FDA97D"/>
      </a:accent6>
      <a:hlink>
        <a:srgbClr val="595454"/>
      </a:hlink>
      <a:folHlink>
        <a:srgbClr val="595454"/>
      </a:folHlink>
    </a:clrScheme>
    <a:fontScheme name="Bristol Myers Squibb Fonts">
      <a:majorFont>
        <a:latin typeface="Trebuchet MS"/>
        <a:ea typeface=""/>
        <a:cs typeface=""/>
      </a:majorFont>
      <a:minorFont>
        <a:latin typeface="Trebuchet MS"/>
        <a:ea typeface=""/>
        <a:cs typeface=""/>
      </a:minorFont>
    </a:fontScheme>
    <a:fmtScheme name="Bristol Myers Squibb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2000"/>
        </a:defPPr>
      </a:lstStyle>
      <a:style>
        <a:lnRef idx="0">
          <a:schemeClr val="accent1"/>
        </a:lnRef>
        <a:fillRef idx="1">
          <a:schemeClr val="accent1"/>
        </a:fillRef>
        <a:effectRef idx="0">
          <a:srgbClr val="000000"/>
        </a:effectRef>
        <a:fontRef idx="minor">
          <a:schemeClr val="lt1"/>
        </a:fontRef>
      </a:style>
    </a:spDef>
    <a:lnDef>
      <a:spPr>
        <a:ln w="12700" cap="sq"/>
      </a:spPr>
      <a:bodyPr/>
      <a:lstStyle/>
      <a:style>
        <a:lnRef idx="1">
          <a:schemeClr val="accent1"/>
        </a:lnRef>
        <a:fillRef idx="0">
          <a:schemeClr val="accent1"/>
        </a:fillRef>
        <a:effectRef idx="0">
          <a:srgbClr val="000000"/>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Trebuchet MS"/>
          <a:buChar char="•"/>
          <a:defRPr sz="2000"/>
        </a:defPPr>
      </a:lstStyle>
    </a:txDef>
  </a:objectDefaults>
  <a:extraClrSchemeLst/>
  <a:custClrLst>
    <a:custClr name="Purple">
      <a:srgbClr val="BE2BBB"/>
    </a:custClr>
    <a:custClr name="Dark Gray">
      <a:srgbClr val="595454"/>
    </a:custClr>
    <a:custClr name="Gray">
      <a:srgbClr val="A69F9F"/>
    </a:custClr>
    <a:custClr name="Light Gray">
      <a:srgbClr val="EEE7E7"/>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Amber 2">
      <a:srgbClr val="FFD186"/>
    </a:custClr>
    <a:custClr name="Amber 1">
      <a:srgbClr val="FFECCD"/>
    </a:custClr>
    <a:custClr name="Peach 2">
      <a:srgbClr val="FDA97D"/>
    </a:custClr>
    <a:custClr name="Peach 1">
      <a:srgbClr val="FEDCCA"/>
    </a:custClr>
    <a:custClr name="Sienna 2">
      <a:srgbClr val="CB7C78"/>
    </a:custClr>
    <a:custClr name="Sienna 1">
      <a:srgbClr val="DAC5C5"/>
    </a:custClr>
    <a:custClr name="Mint 2">
      <a:srgbClr val="59FFB9"/>
    </a:custClr>
    <a:custClr name="Mint 1">
      <a:srgbClr val="C5FFE6"/>
    </a:custClr>
    <a:custClr name="Aqua 2">
      <a:srgbClr val="33D6F1"/>
    </a:custClr>
    <a:custClr name="Aqua 1">
      <a:srgbClr val="C0F2FB"/>
    </a:custClr>
  </a:custClrLst>
  <a:extLst>
    <a:ext uri="{05A4C25C-085E-4340-85A3-A5531E510DB2}">
      <thm15:themeFamily xmlns:thm15="http://schemas.microsoft.com/office/thememl/2012/main" name="BMS PowerPoint Template 28Feb2020" id="{0895FA39-87D9-4FFB-AE45-CFAF2734F0F6}" vid="{A72F8218-4743-4B1B-A885-BA1DCF34E058}"/>
    </a:ext>
  </a:extLst>
</a:theme>
</file>

<file path=ppt/theme/theme2.xml><?xml version="1.0" encoding="utf-8"?>
<a:theme xmlns:a="http://schemas.openxmlformats.org/drawingml/2006/main" name="ESMO 2017 template">
  <a:themeElements>
    <a:clrScheme name="Custom 9">
      <a:dk1>
        <a:srgbClr val="595454"/>
      </a:dk1>
      <a:lt1>
        <a:srgbClr val="FFFFFF"/>
      </a:lt1>
      <a:dk2>
        <a:srgbClr val="595454"/>
      </a:dk2>
      <a:lt2>
        <a:srgbClr val="A69F9F"/>
      </a:lt2>
      <a:accent1>
        <a:srgbClr val="BE2BBB"/>
      </a:accent1>
      <a:accent2>
        <a:srgbClr val="33D6F1"/>
      </a:accent2>
      <a:accent3>
        <a:srgbClr val="59FFB9"/>
      </a:accent3>
      <a:accent4>
        <a:srgbClr val="FDA97D"/>
      </a:accent4>
      <a:accent5>
        <a:srgbClr val="FFD186"/>
      </a:accent5>
      <a:accent6>
        <a:srgbClr val="AE7A65"/>
      </a:accent6>
      <a:hlink>
        <a:srgbClr val="BE2BBB"/>
      </a:hlink>
      <a:folHlink>
        <a:srgbClr val="A69F9F"/>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Bristol Myers Squibb">
  <a:themeElements>
    <a:clrScheme name="Bristol Myers Squibb Colors">
      <a:dk1>
        <a:srgbClr val="595454"/>
      </a:dk1>
      <a:lt1>
        <a:srgbClr val="FFFFFF"/>
      </a:lt1>
      <a:dk2>
        <a:srgbClr val="595454"/>
      </a:dk2>
      <a:lt2>
        <a:srgbClr val="EEE7E7"/>
      </a:lt2>
      <a:accent1>
        <a:srgbClr val="595454"/>
      </a:accent1>
      <a:accent2>
        <a:srgbClr val="FFD186"/>
      </a:accent2>
      <a:accent3>
        <a:srgbClr val="59FFB9"/>
      </a:accent3>
      <a:accent4>
        <a:srgbClr val="A69F9F"/>
      </a:accent4>
      <a:accent5>
        <a:srgbClr val="33D6F1"/>
      </a:accent5>
      <a:accent6>
        <a:srgbClr val="FDA97D"/>
      </a:accent6>
      <a:hlink>
        <a:srgbClr val="595454"/>
      </a:hlink>
      <a:folHlink>
        <a:srgbClr val="595454"/>
      </a:folHlink>
    </a:clrScheme>
    <a:fontScheme name="Bristol Myers Squibb Fonts">
      <a:majorFont>
        <a:latin typeface="Trebuchet MS"/>
        <a:ea typeface=""/>
        <a:cs typeface=""/>
      </a:majorFont>
      <a:minorFont>
        <a:latin typeface="Trebuchet MS"/>
        <a:ea typeface=""/>
        <a:cs typeface=""/>
      </a:minorFont>
    </a:fontScheme>
    <a:fmtScheme name="Bristol Myers Squibb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2000"/>
        </a:defPPr>
      </a:lstStyle>
      <a:style>
        <a:lnRef idx="0">
          <a:schemeClr val="accent1"/>
        </a:lnRef>
        <a:fillRef idx="1">
          <a:schemeClr val="accent1"/>
        </a:fillRef>
        <a:effectRef idx="0">
          <a:srgbClr val="000000"/>
        </a:effectRef>
        <a:fontRef idx="minor">
          <a:schemeClr val="lt1"/>
        </a:fontRef>
      </a:style>
    </a:spDef>
    <a:lnDef>
      <a:spPr>
        <a:ln w="12700" cap="sq"/>
      </a:spPr>
      <a:bodyPr/>
      <a:lstStyle/>
      <a:style>
        <a:lnRef idx="1">
          <a:schemeClr val="accent1"/>
        </a:lnRef>
        <a:fillRef idx="0">
          <a:schemeClr val="accent1"/>
        </a:fillRef>
        <a:effectRef idx="0">
          <a:srgbClr val="000000"/>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Trebuchet MS"/>
          <a:buChar char="•"/>
          <a:defRPr sz="2000"/>
        </a:defPPr>
      </a:lstStyle>
    </a:txDef>
  </a:objectDefaults>
  <a:extraClrSchemeLst/>
  <a:custClrLst>
    <a:custClr name="Purple">
      <a:srgbClr val="BE2BBB"/>
    </a:custClr>
    <a:custClr name="Dark Gray">
      <a:srgbClr val="595454"/>
    </a:custClr>
    <a:custClr name="Gray">
      <a:srgbClr val="A69F9F"/>
    </a:custClr>
    <a:custClr name="Light Gray">
      <a:srgbClr val="EEE7E7"/>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Amber 2">
      <a:srgbClr val="FFD186"/>
    </a:custClr>
    <a:custClr name="Amber 1">
      <a:srgbClr val="FFECCD"/>
    </a:custClr>
    <a:custClr name="Peach 2">
      <a:srgbClr val="FDA97D"/>
    </a:custClr>
    <a:custClr name="Peach 1">
      <a:srgbClr val="FEDCCA"/>
    </a:custClr>
    <a:custClr name="Sienna 2">
      <a:srgbClr val="CB7C78"/>
    </a:custClr>
    <a:custClr name="Sienna 1">
      <a:srgbClr val="DAC5C5"/>
    </a:custClr>
    <a:custClr name="Mint 2">
      <a:srgbClr val="59FFB9"/>
    </a:custClr>
    <a:custClr name="Mint 1">
      <a:srgbClr val="C5FFE6"/>
    </a:custClr>
    <a:custClr name="Aqua 2">
      <a:srgbClr val="33D6F1"/>
    </a:custClr>
    <a:custClr name="Aqua 1">
      <a:srgbClr val="C0F2FB"/>
    </a:custClr>
  </a:custClrLst>
</a:theme>
</file>

<file path=ppt/theme/theme4.xml><?xml version="1.0" encoding="utf-8"?>
<a:theme xmlns:a="http://schemas.openxmlformats.org/drawingml/2006/main" name="Bristol Myers Squibb">
  <a:themeElements>
    <a:clrScheme name="Bristol Myers Squibb Colors">
      <a:dk1>
        <a:srgbClr val="595454"/>
      </a:dk1>
      <a:lt1>
        <a:srgbClr val="FFFFFF"/>
      </a:lt1>
      <a:dk2>
        <a:srgbClr val="595454"/>
      </a:dk2>
      <a:lt2>
        <a:srgbClr val="EEE7E7"/>
      </a:lt2>
      <a:accent1>
        <a:srgbClr val="595454"/>
      </a:accent1>
      <a:accent2>
        <a:srgbClr val="FFD186"/>
      </a:accent2>
      <a:accent3>
        <a:srgbClr val="59FFB9"/>
      </a:accent3>
      <a:accent4>
        <a:srgbClr val="A69F9F"/>
      </a:accent4>
      <a:accent5>
        <a:srgbClr val="33D6F1"/>
      </a:accent5>
      <a:accent6>
        <a:srgbClr val="FDA97D"/>
      </a:accent6>
      <a:hlink>
        <a:srgbClr val="595454"/>
      </a:hlink>
      <a:folHlink>
        <a:srgbClr val="595454"/>
      </a:folHlink>
    </a:clrScheme>
    <a:fontScheme name="Bristol Myers Squibb Fonts">
      <a:majorFont>
        <a:latin typeface="Trebuchet MS"/>
        <a:ea typeface=""/>
        <a:cs typeface=""/>
      </a:majorFont>
      <a:minorFont>
        <a:latin typeface="Trebuchet MS"/>
        <a:ea typeface=""/>
        <a:cs typeface=""/>
      </a:minorFont>
    </a:fontScheme>
    <a:fmtScheme name="Bristol Myers Squibb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2000"/>
        </a:defPPr>
      </a:lstStyle>
      <a:style>
        <a:lnRef idx="0">
          <a:schemeClr val="accent1"/>
        </a:lnRef>
        <a:fillRef idx="1">
          <a:schemeClr val="accent1"/>
        </a:fillRef>
        <a:effectRef idx="0">
          <a:srgbClr val="000000"/>
        </a:effectRef>
        <a:fontRef idx="minor">
          <a:schemeClr val="lt1"/>
        </a:fontRef>
      </a:style>
    </a:spDef>
    <a:lnDef>
      <a:spPr>
        <a:ln w="12700" cap="sq"/>
      </a:spPr>
      <a:bodyPr/>
      <a:lstStyle/>
      <a:style>
        <a:lnRef idx="1">
          <a:schemeClr val="accent1"/>
        </a:lnRef>
        <a:fillRef idx="0">
          <a:schemeClr val="accent1"/>
        </a:fillRef>
        <a:effectRef idx="0">
          <a:srgbClr val="000000"/>
        </a:effectRef>
        <a:fontRef idx="minor">
          <a:schemeClr val="lt1"/>
        </a:fontRef>
      </a:style>
    </a:lnDef>
    <a:txDef>
      <a:spPr>
        <a:noFill/>
      </a:spPr>
      <a:bodyPr wrap="square" lIns="0" tIns="0" rIns="0" bIns="0" rtlCol="0">
        <a:noAutofit/>
      </a:bodyPr>
      <a:lstStyle>
        <a:defPPr marL="228600" indent="-228600">
          <a:lnSpc>
            <a:spcPct val="100000"/>
          </a:lnSpc>
          <a:spcBef>
            <a:spcPts val="1200"/>
          </a:spcBef>
          <a:buSzPct val="100000"/>
          <a:buFont typeface="Trebuchet MS"/>
          <a:buChar char="•"/>
          <a:defRPr sz="2000"/>
        </a:defPPr>
      </a:lstStyle>
    </a:txDef>
  </a:objectDefaults>
  <a:extraClrSchemeLst/>
  <a:custClrLst>
    <a:custClr name="Purple">
      <a:srgbClr val="BE2BBB"/>
    </a:custClr>
    <a:custClr name="Dark Gray">
      <a:srgbClr val="595454"/>
    </a:custClr>
    <a:custClr name="Gray">
      <a:srgbClr val="A69F9F"/>
    </a:custClr>
    <a:custClr name="Light Gray">
      <a:srgbClr val="EEE7E7"/>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Amber 2">
      <a:srgbClr val="FFD186"/>
    </a:custClr>
    <a:custClr name="Amber 1">
      <a:srgbClr val="FFECCD"/>
    </a:custClr>
    <a:custClr name="Peach 2">
      <a:srgbClr val="FDA97D"/>
    </a:custClr>
    <a:custClr name="Peach 1">
      <a:srgbClr val="FEDCCA"/>
    </a:custClr>
    <a:custClr name="Sienna 2">
      <a:srgbClr val="CB7C78"/>
    </a:custClr>
    <a:custClr name="Sienna 1">
      <a:srgbClr val="DAC5C5"/>
    </a:custClr>
    <a:custClr name="Mint 2">
      <a:srgbClr val="59FFB9"/>
    </a:custClr>
    <a:custClr name="Mint 1">
      <a:srgbClr val="C5FFE6"/>
    </a:custClr>
    <a:custClr name="Aqua 2">
      <a:srgbClr val="33D6F1"/>
    </a:custClr>
    <a:custClr name="Aqua 1">
      <a:srgbClr val="C0F2FB"/>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514E67A28429D4E919A68907FF149CA" ma:contentTypeVersion="12" ma:contentTypeDescription="Create a new document." ma:contentTypeScope="" ma:versionID="a1c291c9e1ae8123b3ab941ea61110c4">
  <xsd:schema xmlns:xsd="http://www.w3.org/2001/XMLSchema" xmlns:xs="http://www.w3.org/2001/XMLSchema" xmlns:p="http://schemas.microsoft.com/office/2006/metadata/properties" xmlns:ns3="db0ea8b3-7d0d-4eb3-87e0-71f4018cf59a" xmlns:ns4="ecc01faa-b5f7-4320-9624-c81be6f33bdd" targetNamespace="http://schemas.microsoft.com/office/2006/metadata/properties" ma:root="true" ma:fieldsID="ffe29ee19babe142ac4488f03a9b6f8d" ns3:_="" ns4:_="">
    <xsd:import namespace="db0ea8b3-7d0d-4eb3-87e0-71f4018cf59a"/>
    <xsd:import namespace="ecc01faa-b5f7-4320-9624-c81be6f33bd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0ea8b3-7d0d-4eb3-87e0-71f4018cf5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cc01faa-b5f7-4320-9624-c81be6f33bd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D9225C-F058-458F-95FC-540D8E701335}">
  <ds:schemaRefs>
    <ds:schemaRef ds:uri="http://schemas.microsoft.com/sharepoint/v3/contenttype/forms"/>
  </ds:schemaRefs>
</ds:datastoreItem>
</file>

<file path=customXml/itemProps2.xml><?xml version="1.0" encoding="utf-8"?>
<ds:datastoreItem xmlns:ds="http://schemas.openxmlformats.org/officeDocument/2006/customXml" ds:itemID="{168ECD9D-6807-4C6E-956C-45A948DE8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0ea8b3-7d0d-4eb3-87e0-71f4018cf59a"/>
    <ds:schemaRef ds:uri="ecc01faa-b5f7-4320-9624-c81be6f33b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93B47C-2D64-4C6B-9AC7-E555CF4453F0}">
  <ds:schemaRefs>
    <ds:schemaRef ds:uri="http://purl.org/dc/dcmitype/"/>
    <ds:schemaRef ds:uri="db0ea8b3-7d0d-4eb3-87e0-71f4018cf59a"/>
    <ds:schemaRef ds:uri="http://purl.org/dc/elements/1.1/"/>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ecc01faa-b5f7-4320-9624-c81be6f33b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Bristol Myers Squibb</Template>
  <TotalTime>4978</TotalTime>
  <Words>2401</Words>
  <Application>Microsoft Office PowerPoint</Application>
  <PresentationFormat>Widescreen</PresentationFormat>
  <Paragraphs>332</Paragraphs>
  <Slides>31</Slides>
  <Notes>2</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38" baseType="lpstr">
      <vt:lpstr>Arial</vt:lpstr>
      <vt:lpstr>Arial Narrow</vt:lpstr>
      <vt:lpstr>Century Gothic</vt:lpstr>
      <vt:lpstr>Trebuchet MS</vt:lpstr>
      <vt:lpstr>Bristol Myers Squibb</vt:lpstr>
      <vt:lpstr>ESMO 2017 template</vt:lpstr>
      <vt:lpstr>think-cell Slide</vt:lpstr>
      <vt:lpstr>Predictive Biomarker Modeling of Early Progression in Nivolumab-Treated Melanoma Patients</vt:lpstr>
      <vt:lpstr>Goals of the analysis</vt:lpstr>
      <vt:lpstr>Consort Diagram</vt:lpstr>
      <vt:lpstr>Initial candidate pre-treatment covariates used to model primary resistance</vt:lpstr>
      <vt:lpstr>Statistical Methodology Challenges</vt:lpstr>
      <vt:lpstr>Analysis Outline</vt:lpstr>
      <vt:lpstr>eXtreme Gradient Boosting (XGBoost)</vt:lpstr>
      <vt:lpstr>Logistic Regression</vt:lpstr>
      <vt:lpstr>Logistic Regression (cont.)</vt:lpstr>
      <vt:lpstr>Restricted Cubic Splines</vt:lpstr>
      <vt:lpstr>Prognostic Model Summary for Logistic and Bayesian Models</vt:lpstr>
      <vt:lpstr>Partial Effects Plots -Relative to Median of Respective Predictor</vt:lpstr>
      <vt:lpstr>Partial Effects Plots</vt:lpstr>
      <vt:lpstr>Model Summary</vt:lpstr>
      <vt:lpstr>Internal Validation (Discrimination) via Multiple Imputation</vt:lpstr>
      <vt:lpstr>Internal Validation (Calibration) via Multiple Imputation</vt:lpstr>
      <vt:lpstr>Internal-External Validation Holding Each Study Out Once as a Test Set</vt:lpstr>
      <vt:lpstr>Model Comparison: Prediction Matrix (9 Trials, N = 1638)</vt:lpstr>
      <vt:lpstr>Current Methodology Challenges</vt:lpstr>
      <vt:lpstr>Acknowledgements</vt:lpstr>
      <vt:lpstr>Backup</vt:lpstr>
      <vt:lpstr>Multiple Imputation</vt:lpstr>
      <vt:lpstr>Single Imputation</vt:lpstr>
      <vt:lpstr>Prognostic Model Summary for XGBoost Model</vt:lpstr>
      <vt:lpstr>Optimism-Corrected Bootstrap1, 2</vt:lpstr>
      <vt:lpstr>Internal Validation (Discrimination) via Single Imputation</vt:lpstr>
      <vt:lpstr>Primary resistance across metastatic melanoma studies: Similar fraction of resistant patients across various studies</vt:lpstr>
      <vt:lpstr>Example of Poor Calibration: Full Adjuvant data (n = 872)</vt:lpstr>
      <vt:lpstr>Nomogram Illustration</vt:lpstr>
      <vt:lpstr>Improvements (for next time)</vt:lpstr>
      <vt:lpstr>Defining primary resistance (metastatic setting)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Bristol Myers Squibb  PowerPoint template</dc:title>
  <dc:subject/>
  <dc:creator>Yao, Jin</dc:creator>
  <cp:keywords/>
  <dc:description/>
  <cp:lastModifiedBy>Apfel, Abraham</cp:lastModifiedBy>
  <cp:revision>230</cp:revision>
  <cp:lastPrinted>2019-10-06T00:46:52Z</cp:lastPrinted>
  <dcterms:created xsi:type="dcterms:W3CDTF">2020-03-20T15:55:06Z</dcterms:created>
  <dcterms:modified xsi:type="dcterms:W3CDTF">2021-06-16T14:24:37Z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0x0101008514E67A28429D4E919A68907FF149CA</vt:lpwstr>
  </property>
</Properties>
</file>